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65" r:id="rId2"/>
    <p:sldId id="291" r:id="rId3"/>
    <p:sldId id="266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93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92" r:id="rId27"/>
  </p:sldIdLst>
  <p:sldSz cx="9144000" cy="6858000" type="screen4x3"/>
  <p:notesSz cx="6797675" cy="9926638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936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Vamesu\Desktop\vuidra%20date%20ancheta%20prelucrari%20ancuta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400">
                <a:solidFill>
                  <a:schemeClr val="bg1"/>
                </a:solidFill>
              </a:defRPr>
            </a:pPr>
            <a:r>
              <a:rPr lang="en-US" sz="1800" dirty="0">
                <a:solidFill>
                  <a:schemeClr val="bg1"/>
                </a:solidFill>
              </a:rPr>
              <a:t>V-</a:t>
            </a:r>
            <a:r>
              <a:rPr lang="en-US" sz="1800" dirty="0" err="1">
                <a:solidFill>
                  <a:schemeClr val="bg1"/>
                </a:solidFill>
              </a:rPr>
              <a:t>ar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interesa</a:t>
            </a:r>
            <a:r>
              <a:rPr lang="en-US" sz="1800" baseline="0" dirty="0">
                <a:solidFill>
                  <a:schemeClr val="bg1"/>
                </a:solidFill>
              </a:rPr>
              <a:t> </a:t>
            </a:r>
            <a:r>
              <a:rPr lang="en-US" sz="1800" baseline="0" dirty="0" err="1">
                <a:solidFill>
                  <a:schemeClr val="bg1"/>
                </a:solidFill>
              </a:rPr>
              <a:t>sa</a:t>
            </a:r>
            <a:r>
              <a:rPr lang="en-US" sz="1800" baseline="0" dirty="0">
                <a:solidFill>
                  <a:schemeClr val="bg1"/>
                </a:solidFill>
              </a:rPr>
              <a:t> </a:t>
            </a:r>
            <a:r>
              <a:rPr lang="en-US" sz="1800" baseline="0" dirty="0" err="1">
                <a:solidFill>
                  <a:schemeClr val="bg1"/>
                </a:solidFill>
              </a:rPr>
              <a:t>faceti</a:t>
            </a:r>
            <a:r>
              <a:rPr lang="en-US" sz="1800" baseline="0" dirty="0">
                <a:solidFill>
                  <a:schemeClr val="bg1"/>
                </a:solidFill>
              </a:rPr>
              <a:t> </a:t>
            </a:r>
          </a:p>
          <a:p>
            <a:pPr>
              <a:defRPr sz="2400">
                <a:solidFill>
                  <a:schemeClr val="bg1"/>
                </a:solidFill>
              </a:defRPr>
            </a:pPr>
            <a:r>
              <a:rPr lang="en-US" sz="1800" baseline="0" dirty="0">
                <a:solidFill>
                  <a:schemeClr val="bg1"/>
                </a:solidFill>
              </a:rPr>
              <a:t>parte </a:t>
            </a:r>
            <a:r>
              <a:rPr lang="en-US" sz="1800" baseline="0" dirty="0" err="1">
                <a:solidFill>
                  <a:schemeClr val="bg1"/>
                </a:solidFill>
              </a:rPr>
              <a:t>dintr</a:t>
            </a:r>
            <a:r>
              <a:rPr lang="en-US" sz="1800" baseline="0" dirty="0">
                <a:solidFill>
                  <a:schemeClr val="bg1"/>
                </a:solidFill>
              </a:rPr>
              <a:t>-o </a:t>
            </a:r>
            <a:r>
              <a:rPr lang="en-US" sz="1800" baseline="0" dirty="0" err="1">
                <a:solidFill>
                  <a:schemeClr val="bg1"/>
                </a:solidFill>
              </a:rPr>
              <a:t>asociatie</a:t>
            </a:r>
            <a:r>
              <a:rPr lang="en-US" sz="1800" baseline="0" dirty="0">
                <a:solidFill>
                  <a:schemeClr val="bg1"/>
                </a:solidFill>
              </a:rPr>
              <a:t> </a:t>
            </a:r>
          </a:p>
          <a:p>
            <a:pPr>
              <a:defRPr sz="2400">
                <a:solidFill>
                  <a:schemeClr val="bg1"/>
                </a:solidFill>
              </a:defRPr>
            </a:pPr>
            <a:r>
              <a:rPr lang="en-US" sz="1800" baseline="0" dirty="0">
                <a:solidFill>
                  <a:schemeClr val="bg1"/>
                </a:solidFill>
              </a:rPr>
              <a:t>de </a:t>
            </a:r>
            <a:r>
              <a:rPr lang="en-US" sz="1800" baseline="0" dirty="0" err="1">
                <a:solidFill>
                  <a:schemeClr val="bg1"/>
                </a:solidFill>
              </a:rPr>
              <a:t>legumicultori</a:t>
            </a:r>
            <a:r>
              <a:rPr lang="en-US" sz="1800" baseline="0" dirty="0">
                <a:solidFill>
                  <a:schemeClr val="bg1"/>
                </a:solidFill>
              </a:rPr>
              <a:t>?</a:t>
            </a:r>
            <a:endParaRPr lang="en-US" sz="1800" dirty="0">
              <a:solidFill>
                <a:schemeClr val="bg1"/>
              </a:solidFill>
            </a:endParaRPr>
          </a:p>
        </c:rich>
      </c:tx>
      <c:layout>
        <c:manualLayout>
          <c:xMode val="edge"/>
          <c:yMode val="edge"/>
          <c:x val="1.1568250155256853E-3"/>
          <c:y val="6.7846765796689568E-4"/>
        </c:manualLayout>
      </c:layout>
      <c:overlay val="1"/>
      <c:spPr>
        <a:solidFill>
          <a:schemeClr val="accent2">
            <a:lumMod val="75000"/>
          </a:schemeClr>
        </a:solidFill>
      </c:spPr>
    </c:title>
    <c:autoTitleDeleted val="0"/>
    <c:plotArea>
      <c:layout>
        <c:manualLayout>
          <c:layoutTarget val="inner"/>
          <c:xMode val="edge"/>
          <c:yMode val="edge"/>
          <c:x val="0.40850920970088284"/>
          <c:y val="0.1420006317578294"/>
          <c:w val="0.53929613113477237"/>
          <c:h val="0.69852642894397676"/>
        </c:manualLayout>
      </c:layout>
      <c:pieChart>
        <c:varyColors val="1"/>
        <c:ser>
          <c:idx val="0"/>
          <c:order val="0"/>
          <c:explosion val="25"/>
          <c:dLbls>
            <c:dLbl>
              <c:idx val="0"/>
              <c:spPr/>
              <c:txPr>
                <a:bodyPr/>
                <a:lstStyle/>
                <a:p>
                  <a:pPr>
                    <a:defRPr sz="2000"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6211509140697838"/>
                  <c:y val="-2.6361886971422136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 sz="2000"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pPr>
                      <a:defRPr sz="2000" b="1">
                        <a:solidFill>
                          <a:schemeClr val="bg1"/>
                        </a:solidFill>
                      </a:defRPr>
                    </a:pPr>
                    <a:r>
                      <a:rPr lang="en-US" dirty="0">
                        <a:solidFill>
                          <a:schemeClr val="tx1"/>
                        </a:solidFill>
                      </a:rPr>
                      <a:t>non-raspuns
21%</a:t>
                    </a:r>
                  </a:p>
                </c:rich>
              </c:tx>
              <c:spPr/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000"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Sheet8!$E$1:$E$5</c:f>
              <c:strCache>
                <c:ptCount val="5"/>
                <c:pt idx="0">
                  <c:v>da</c:v>
                </c:pt>
                <c:pt idx="1">
                  <c:v>da, cu conditii</c:v>
                </c:pt>
                <c:pt idx="2">
                  <c:v>nu</c:v>
                </c:pt>
                <c:pt idx="3">
                  <c:v>nu stiu</c:v>
                </c:pt>
                <c:pt idx="4">
                  <c:v>non-raspuns</c:v>
                </c:pt>
              </c:strCache>
            </c:strRef>
          </c:cat>
          <c:val>
            <c:numRef>
              <c:f>Sheet8!$F$1:$F$5</c:f>
              <c:numCache>
                <c:formatCode>General</c:formatCode>
                <c:ptCount val="5"/>
                <c:pt idx="0">
                  <c:v>26</c:v>
                </c:pt>
                <c:pt idx="1">
                  <c:v>7</c:v>
                </c:pt>
                <c:pt idx="2">
                  <c:v>12</c:v>
                </c:pt>
                <c:pt idx="3">
                  <c:v>1</c:v>
                </c:pt>
                <c:pt idx="4">
                  <c:v>12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981BCE-278A-4455-A2DB-A12CDB804107}" type="doc">
      <dgm:prSet loTypeId="urn:microsoft.com/office/officeart/2005/8/layout/pyramid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o-RO"/>
        </a:p>
      </dgm:t>
    </dgm:pt>
    <dgm:pt modelId="{F71E9349-712B-450C-B044-7B3E0895855D}">
      <dgm:prSet phldrT="[Text]" custT="1"/>
      <dgm:spPr/>
      <dgm:t>
        <a:bodyPr/>
        <a:lstStyle/>
        <a:p>
          <a:pPr algn="ctr"/>
          <a:r>
            <a:rPr lang="ro-RO" sz="1800" dirty="0" smtClean="0"/>
            <a:t>Politici publice</a:t>
          </a:r>
          <a:endParaRPr lang="ro-RO" sz="1800" dirty="0"/>
        </a:p>
      </dgm:t>
    </dgm:pt>
    <dgm:pt modelId="{B9441DFC-07B4-482D-9AFB-A07DF6E7794E}" type="parTrans" cxnId="{E27ED42E-8659-476F-B5A7-608C02A28A24}">
      <dgm:prSet/>
      <dgm:spPr/>
      <dgm:t>
        <a:bodyPr/>
        <a:lstStyle/>
        <a:p>
          <a:endParaRPr lang="ro-RO"/>
        </a:p>
      </dgm:t>
    </dgm:pt>
    <dgm:pt modelId="{BAB085EF-5F14-44F8-8F9E-DC90C3BEB17C}" type="sibTrans" cxnId="{E27ED42E-8659-476F-B5A7-608C02A28A24}">
      <dgm:prSet/>
      <dgm:spPr/>
      <dgm:t>
        <a:bodyPr/>
        <a:lstStyle/>
        <a:p>
          <a:endParaRPr lang="ro-RO"/>
        </a:p>
      </dgm:t>
    </dgm:pt>
    <dgm:pt modelId="{07A954BE-F181-408C-BD76-96D54BA001AD}">
      <dgm:prSet phldrT="[Text]" custT="1"/>
      <dgm:spPr/>
      <dgm:t>
        <a:bodyPr/>
        <a:lstStyle/>
        <a:p>
          <a:r>
            <a:rPr lang="ro-RO" sz="1800" dirty="0" smtClean="0"/>
            <a:t>Cercetare</a:t>
          </a:r>
          <a:endParaRPr lang="ro-RO" sz="1800" dirty="0"/>
        </a:p>
      </dgm:t>
    </dgm:pt>
    <dgm:pt modelId="{CBF9DEA3-A145-4663-A406-5ECB42A43BB8}" type="parTrans" cxnId="{76A251FB-6A06-4D5D-8090-BBBFE7836F1B}">
      <dgm:prSet/>
      <dgm:spPr/>
      <dgm:t>
        <a:bodyPr/>
        <a:lstStyle/>
        <a:p>
          <a:endParaRPr lang="ro-RO"/>
        </a:p>
      </dgm:t>
    </dgm:pt>
    <dgm:pt modelId="{1EBA9F38-11E7-49A2-8745-86014A12268F}" type="sibTrans" cxnId="{76A251FB-6A06-4D5D-8090-BBBFE7836F1B}">
      <dgm:prSet/>
      <dgm:spPr/>
      <dgm:t>
        <a:bodyPr/>
        <a:lstStyle/>
        <a:p>
          <a:endParaRPr lang="ro-RO"/>
        </a:p>
      </dgm:t>
    </dgm:pt>
    <dgm:pt modelId="{A7CD7DEF-208F-4418-AF2F-B19EB03BBD96}">
      <dgm:prSet phldrT="[Text]" custT="1"/>
      <dgm:spPr/>
      <dgm:t>
        <a:bodyPr/>
        <a:lstStyle/>
        <a:p>
          <a:endParaRPr lang="ro-RO" sz="1100" dirty="0" smtClean="0"/>
        </a:p>
        <a:p>
          <a:endParaRPr lang="ro-RO" sz="2000" dirty="0" smtClean="0"/>
        </a:p>
        <a:p>
          <a:r>
            <a:rPr lang="ro-RO" sz="1800" dirty="0" smtClean="0"/>
            <a:t>Consultanță și formare</a:t>
          </a:r>
        </a:p>
        <a:p>
          <a:endParaRPr lang="ro-RO" sz="1800" dirty="0"/>
        </a:p>
      </dgm:t>
    </dgm:pt>
    <dgm:pt modelId="{17F4F686-075E-4465-B679-75C5A1752454}" type="parTrans" cxnId="{0BCEA8C8-E363-4C59-9FEB-B4332F0FD257}">
      <dgm:prSet/>
      <dgm:spPr/>
      <dgm:t>
        <a:bodyPr/>
        <a:lstStyle/>
        <a:p>
          <a:endParaRPr lang="ro-RO"/>
        </a:p>
      </dgm:t>
    </dgm:pt>
    <dgm:pt modelId="{FA801BB4-882A-44C7-ABC9-D64B9A5BC65C}" type="sibTrans" cxnId="{0BCEA8C8-E363-4C59-9FEB-B4332F0FD257}">
      <dgm:prSet/>
      <dgm:spPr/>
      <dgm:t>
        <a:bodyPr/>
        <a:lstStyle/>
        <a:p>
          <a:endParaRPr lang="ro-RO"/>
        </a:p>
      </dgm:t>
    </dgm:pt>
    <dgm:pt modelId="{E3712F2B-09C0-46B7-AE0C-8C5E5766229D}">
      <dgm:prSet phldrT="[Text]" custT="1"/>
      <dgm:spPr/>
      <dgm:t>
        <a:bodyPr/>
        <a:lstStyle/>
        <a:p>
          <a:r>
            <a:rPr lang="ro-RO" sz="1800" dirty="0" smtClean="0"/>
            <a:t>Promovare</a:t>
          </a:r>
          <a:endParaRPr lang="ro-RO" sz="1800" dirty="0"/>
        </a:p>
      </dgm:t>
    </dgm:pt>
    <dgm:pt modelId="{AD761A09-A343-453A-923E-27C701717185}" type="parTrans" cxnId="{7AB54796-E6B9-4F20-B8B2-7EB808CDAEE9}">
      <dgm:prSet/>
      <dgm:spPr/>
      <dgm:t>
        <a:bodyPr/>
        <a:lstStyle/>
        <a:p>
          <a:endParaRPr lang="ro-RO"/>
        </a:p>
      </dgm:t>
    </dgm:pt>
    <dgm:pt modelId="{DA86E978-BDFE-45A8-8847-5AD238538109}" type="sibTrans" cxnId="{7AB54796-E6B9-4F20-B8B2-7EB808CDAEE9}">
      <dgm:prSet/>
      <dgm:spPr/>
      <dgm:t>
        <a:bodyPr/>
        <a:lstStyle/>
        <a:p>
          <a:endParaRPr lang="ro-RO"/>
        </a:p>
      </dgm:t>
    </dgm:pt>
    <dgm:pt modelId="{A4B40812-735A-4AAA-8A58-46F0B4279A1C}" type="pres">
      <dgm:prSet presAssocID="{A1981BCE-278A-4455-A2DB-A12CDB804107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ro-RO"/>
        </a:p>
      </dgm:t>
    </dgm:pt>
    <dgm:pt modelId="{3CE6D59A-6519-48B0-82D5-2B23A418ED27}" type="pres">
      <dgm:prSet presAssocID="{A1981BCE-278A-4455-A2DB-A12CDB804107}" presName="triangle1" presStyleLbl="node1" presStyleIdx="0" presStyleCnt="4" custScaleX="168700" custLinFactNeighborX="-3924" custLinFactNeighborY="-88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6F618247-A8E2-4C1B-8D3D-F7DAF2F983C0}" type="pres">
      <dgm:prSet presAssocID="{A1981BCE-278A-4455-A2DB-A12CDB804107}" presName="triangle2" presStyleLbl="node1" presStyleIdx="1" presStyleCnt="4" custScaleX="166784" custLinFactNeighborX="-37271" custLinFactNeighborY="1918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D69C1630-BC33-4359-BAA3-D5696ED5F392}" type="pres">
      <dgm:prSet presAssocID="{A1981BCE-278A-4455-A2DB-A12CDB804107}" presName="triangle3" presStyleLbl="node1" presStyleIdx="2" presStyleCnt="4" custScaleX="168701" custLinFactNeighborX="-3924" custLinFactNeighborY="0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26627BC4-8EF9-4650-BE76-1976117921BA}" type="pres">
      <dgm:prSet presAssocID="{A1981BCE-278A-4455-A2DB-A12CDB804107}" presName="triangle4" presStyleLbl="node1" presStyleIdx="3" presStyleCnt="4" custScaleX="166783" custLinFactNeighborX="30471" custLinFactNeighborY="1918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</dgm:ptLst>
  <dgm:cxnLst>
    <dgm:cxn modelId="{08FF8832-7868-4E42-B31D-8E729A029106}" type="presOf" srcId="{A7CD7DEF-208F-4418-AF2F-B19EB03BBD96}" destId="{D69C1630-BC33-4359-BAA3-D5696ED5F392}" srcOrd="0" destOrd="0" presId="urn:microsoft.com/office/officeart/2005/8/layout/pyramid4"/>
    <dgm:cxn modelId="{76A251FB-6A06-4D5D-8090-BBBFE7836F1B}" srcId="{A1981BCE-278A-4455-A2DB-A12CDB804107}" destId="{07A954BE-F181-408C-BD76-96D54BA001AD}" srcOrd="1" destOrd="0" parTransId="{CBF9DEA3-A145-4663-A406-5ECB42A43BB8}" sibTransId="{1EBA9F38-11E7-49A2-8745-86014A12268F}"/>
    <dgm:cxn modelId="{7AB54796-E6B9-4F20-B8B2-7EB808CDAEE9}" srcId="{A1981BCE-278A-4455-A2DB-A12CDB804107}" destId="{E3712F2B-09C0-46B7-AE0C-8C5E5766229D}" srcOrd="3" destOrd="0" parTransId="{AD761A09-A343-453A-923E-27C701717185}" sibTransId="{DA86E978-BDFE-45A8-8847-5AD238538109}"/>
    <dgm:cxn modelId="{3443CF99-D5AF-49B7-8D46-F2E6F2D98407}" type="presOf" srcId="{07A954BE-F181-408C-BD76-96D54BA001AD}" destId="{6F618247-A8E2-4C1B-8D3D-F7DAF2F983C0}" srcOrd="0" destOrd="0" presId="urn:microsoft.com/office/officeart/2005/8/layout/pyramid4"/>
    <dgm:cxn modelId="{9B4AFF71-B6FD-4C40-AB15-F96E2C5BBC94}" type="presOf" srcId="{A1981BCE-278A-4455-A2DB-A12CDB804107}" destId="{A4B40812-735A-4AAA-8A58-46F0B4279A1C}" srcOrd="0" destOrd="0" presId="urn:microsoft.com/office/officeart/2005/8/layout/pyramid4"/>
    <dgm:cxn modelId="{71E281FC-8E46-441A-8DAA-D476A7B2C3EC}" type="presOf" srcId="{E3712F2B-09C0-46B7-AE0C-8C5E5766229D}" destId="{26627BC4-8EF9-4650-BE76-1976117921BA}" srcOrd="0" destOrd="0" presId="urn:microsoft.com/office/officeart/2005/8/layout/pyramid4"/>
    <dgm:cxn modelId="{E27ED42E-8659-476F-B5A7-608C02A28A24}" srcId="{A1981BCE-278A-4455-A2DB-A12CDB804107}" destId="{F71E9349-712B-450C-B044-7B3E0895855D}" srcOrd="0" destOrd="0" parTransId="{B9441DFC-07B4-482D-9AFB-A07DF6E7794E}" sibTransId="{BAB085EF-5F14-44F8-8F9E-DC90C3BEB17C}"/>
    <dgm:cxn modelId="{169106A3-7742-4C6C-9FF1-214DB0846D5C}" type="presOf" srcId="{F71E9349-712B-450C-B044-7B3E0895855D}" destId="{3CE6D59A-6519-48B0-82D5-2B23A418ED27}" srcOrd="0" destOrd="0" presId="urn:microsoft.com/office/officeart/2005/8/layout/pyramid4"/>
    <dgm:cxn modelId="{0BCEA8C8-E363-4C59-9FEB-B4332F0FD257}" srcId="{A1981BCE-278A-4455-A2DB-A12CDB804107}" destId="{A7CD7DEF-208F-4418-AF2F-B19EB03BBD96}" srcOrd="2" destOrd="0" parTransId="{17F4F686-075E-4465-B679-75C5A1752454}" sibTransId="{FA801BB4-882A-44C7-ABC9-D64B9A5BC65C}"/>
    <dgm:cxn modelId="{D239D68B-4C04-4096-9D2D-D35C169F8FDF}" type="presParOf" srcId="{A4B40812-735A-4AAA-8A58-46F0B4279A1C}" destId="{3CE6D59A-6519-48B0-82D5-2B23A418ED27}" srcOrd="0" destOrd="0" presId="urn:microsoft.com/office/officeart/2005/8/layout/pyramid4"/>
    <dgm:cxn modelId="{4D4003C4-B4B9-4677-8FE3-DED81CF9372D}" type="presParOf" srcId="{A4B40812-735A-4AAA-8A58-46F0B4279A1C}" destId="{6F618247-A8E2-4C1B-8D3D-F7DAF2F983C0}" srcOrd="1" destOrd="0" presId="urn:microsoft.com/office/officeart/2005/8/layout/pyramid4"/>
    <dgm:cxn modelId="{BCA30A2E-529E-40CA-8E62-9746BE8F7919}" type="presParOf" srcId="{A4B40812-735A-4AAA-8A58-46F0B4279A1C}" destId="{D69C1630-BC33-4359-BAA3-D5696ED5F392}" srcOrd="2" destOrd="0" presId="urn:microsoft.com/office/officeart/2005/8/layout/pyramid4"/>
    <dgm:cxn modelId="{66A6F29E-F65C-4547-8FDF-CF36CDBF09EF}" type="presParOf" srcId="{A4B40812-735A-4AAA-8A58-46F0B4279A1C}" destId="{26627BC4-8EF9-4650-BE76-1976117921BA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24FCD7-9CD5-4AD0-AAB8-D526224A8CCC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D239BB3-62DC-4B12-952C-BE8E8EBFFE29}">
      <dgm:prSet phldrT="[Text]" custT="1"/>
      <dgm:spPr/>
      <dgm:t>
        <a:bodyPr/>
        <a:lstStyle/>
        <a:p>
          <a:r>
            <a:rPr lang="en-US" sz="2000" b="1" i="0" dirty="0" err="1" smtClean="0"/>
            <a:t>Comunitatea</a:t>
          </a:r>
          <a:r>
            <a:rPr lang="en-US" sz="2000" b="1" i="0" dirty="0" smtClean="0"/>
            <a:t> rural</a:t>
          </a:r>
          <a:r>
            <a:rPr lang="ro-RO" sz="2000" b="1" i="0" dirty="0" smtClean="0"/>
            <a:t>ă î</a:t>
          </a:r>
          <a:r>
            <a:rPr lang="en-US" sz="2000" b="1" i="0" dirty="0" smtClean="0"/>
            <a:t>n </a:t>
          </a:r>
          <a:r>
            <a:rPr lang="en-US" sz="2000" b="1" i="0" dirty="0" err="1" smtClean="0"/>
            <a:t>prezent</a:t>
          </a:r>
          <a:endParaRPr lang="en-US" sz="2000" dirty="0"/>
        </a:p>
      </dgm:t>
    </dgm:pt>
    <dgm:pt modelId="{0D93B274-B26D-414E-8106-351E4642AAF5}" type="parTrans" cxnId="{28B12F53-FD33-4511-B83A-0C252FF34313}">
      <dgm:prSet/>
      <dgm:spPr/>
      <dgm:t>
        <a:bodyPr/>
        <a:lstStyle/>
        <a:p>
          <a:endParaRPr lang="en-US"/>
        </a:p>
      </dgm:t>
    </dgm:pt>
    <dgm:pt modelId="{AF55AE2E-7FA8-43D3-ADC6-9296BE94654F}" type="sibTrans" cxnId="{28B12F53-FD33-4511-B83A-0C252FF34313}">
      <dgm:prSet/>
      <dgm:spPr/>
      <dgm:t>
        <a:bodyPr/>
        <a:lstStyle/>
        <a:p>
          <a:endParaRPr lang="en-US"/>
        </a:p>
      </dgm:t>
    </dgm:pt>
    <dgm:pt modelId="{756E41EC-660C-49B4-82A6-9E9F9076E26B}">
      <dgm:prSet phldrT="[Text]" custT="1"/>
      <dgm:spPr/>
      <dgm:t>
        <a:bodyPr/>
        <a:lstStyle/>
        <a:p>
          <a:r>
            <a:rPr lang="en-US" sz="2000" b="1" i="0" dirty="0" err="1" smtClean="0"/>
            <a:t>Economia</a:t>
          </a:r>
          <a:r>
            <a:rPr lang="en-US" sz="2000" b="1" i="0" dirty="0" smtClean="0"/>
            <a:t> </a:t>
          </a:r>
          <a:r>
            <a:rPr lang="en-US" sz="2000" b="1" i="0" dirty="0" err="1" smtClean="0"/>
            <a:t>sociala</a:t>
          </a:r>
          <a:r>
            <a:rPr lang="en-US" sz="2000" b="1" i="0" dirty="0" smtClean="0"/>
            <a:t> </a:t>
          </a:r>
          <a:r>
            <a:rPr lang="ro-RO" sz="2000" b="1" i="0" dirty="0" smtClean="0"/>
            <a:t>– premise pentru dezvoltarea inițiativelor de antreprenoriat social</a:t>
          </a:r>
          <a:endParaRPr lang="en-US" sz="2000" dirty="0"/>
        </a:p>
      </dgm:t>
    </dgm:pt>
    <dgm:pt modelId="{603DC408-91E9-47DB-A5A5-D351A86CDDEC}" type="parTrans" cxnId="{7E8C0207-9A73-4560-92A7-FBEAE88640A6}">
      <dgm:prSet/>
      <dgm:spPr/>
      <dgm:t>
        <a:bodyPr/>
        <a:lstStyle/>
        <a:p>
          <a:endParaRPr lang="en-US"/>
        </a:p>
      </dgm:t>
    </dgm:pt>
    <dgm:pt modelId="{A3B1BC26-270A-451B-9C94-BC6708E32C5D}" type="sibTrans" cxnId="{7E8C0207-9A73-4560-92A7-FBEAE88640A6}">
      <dgm:prSet/>
      <dgm:spPr/>
      <dgm:t>
        <a:bodyPr/>
        <a:lstStyle/>
        <a:p>
          <a:endParaRPr lang="en-US"/>
        </a:p>
      </dgm:t>
    </dgm:pt>
    <dgm:pt modelId="{BDDB441F-905D-4AE0-B0D1-EF6335E09416}">
      <dgm:prSet phldrT="[Text]" custT="1"/>
      <dgm:spPr/>
      <dgm:t>
        <a:bodyPr/>
        <a:lstStyle/>
        <a:p>
          <a:r>
            <a:rPr lang="ro-RO" sz="2000" b="1" i="0" dirty="0" smtClean="0"/>
            <a:t>Asocierea în mediul rural</a:t>
          </a:r>
          <a:endParaRPr lang="en-US" sz="2000" dirty="0"/>
        </a:p>
      </dgm:t>
    </dgm:pt>
    <dgm:pt modelId="{DD19859A-BBC0-4F23-AA1D-B31F3E1E8DED}" type="parTrans" cxnId="{27A6E10E-0F01-4CCC-A245-3EF876F5CA43}">
      <dgm:prSet/>
      <dgm:spPr/>
      <dgm:t>
        <a:bodyPr/>
        <a:lstStyle/>
        <a:p>
          <a:endParaRPr lang="en-US"/>
        </a:p>
      </dgm:t>
    </dgm:pt>
    <dgm:pt modelId="{B7012592-12C1-449F-B8B5-55C61BDBA42A}" type="sibTrans" cxnId="{27A6E10E-0F01-4CCC-A245-3EF876F5CA43}">
      <dgm:prSet/>
      <dgm:spPr/>
      <dgm:t>
        <a:bodyPr/>
        <a:lstStyle/>
        <a:p>
          <a:endParaRPr lang="en-US"/>
        </a:p>
      </dgm:t>
    </dgm:pt>
    <dgm:pt modelId="{0B87EAE3-65C4-4AF0-8656-623BD0AF21A9}" type="pres">
      <dgm:prSet presAssocID="{5C24FCD7-9CD5-4AD0-AAB8-D526224A8CC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2933088-BA23-4AA2-9509-8B300525AA36}" type="pres">
      <dgm:prSet presAssocID="{CD239BB3-62DC-4B12-952C-BE8E8EBFFE29}" presName="parentLin" presStyleCnt="0"/>
      <dgm:spPr/>
    </dgm:pt>
    <dgm:pt modelId="{9D87BD1C-177C-41C1-B9C6-A8D8A4FFDB6D}" type="pres">
      <dgm:prSet presAssocID="{CD239BB3-62DC-4B12-952C-BE8E8EBFFE29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6677DAA3-EA95-46F9-BDAB-4DFFB4B12F5A}" type="pres">
      <dgm:prSet presAssocID="{CD239BB3-62DC-4B12-952C-BE8E8EBFFE29}" presName="parentText" presStyleLbl="node1" presStyleIdx="0" presStyleCnt="3" custScaleX="13546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9CB432-3ED6-4354-84B5-F8AD06B7B950}" type="pres">
      <dgm:prSet presAssocID="{CD239BB3-62DC-4B12-952C-BE8E8EBFFE29}" presName="negativeSpace" presStyleCnt="0"/>
      <dgm:spPr/>
    </dgm:pt>
    <dgm:pt modelId="{D2E54C1B-7861-4B6F-81BD-A019671C7440}" type="pres">
      <dgm:prSet presAssocID="{CD239BB3-62DC-4B12-952C-BE8E8EBFFE29}" presName="childText" presStyleLbl="conFgAcc1" presStyleIdx="0" presStyleCnt="3">
        <dgm:presLayoutVars>
          <dgm:bulletEnabled val="1"/>
        </dgm:presLayoutVars>
      </dgm:prSet>
      <dgm:spPr/>
    </dgm:pt>
    <dgm:pt modelId="{1866F299-B0ED-4DFA-A839-0101221B65AC}" type="pres">
      <dgm:prSet presAssocID="{AF55AE2E-7FA8-43D3-ADC6-9296BE94654F}" presName="spaceBetweenRectangles" presStyleCnt="0"/>
      <dgm:spPr/>
    </dgm:pt>
    <dgm:pt modelId="{7A6FAB49-E9D8-4D94-A3AE-192E8B87E1B2}" type="pres">
      <dgm:prSet presAssocID="{756E41EC-660C-49B4-82A6-9E9F9076E26B}" presName="parentLin" presStyleCnt="0"/>
      <dgm:spPr/>
    </dgm:pt>
    <dgm:pt modelId="{C89B33A2-C3FE-4A5A-BB7F-7F5F4AA96F22}" type="pres">
      <dgm:prSet presAssocID="{756E41EC-660C-49B4-82A6-9E9F9076E26B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1EE7A447-3111-46F3-A569-A0A00DE92F5B}" type="pres">
      <dgm:prSet presAssocID="{756E41EC-660C-49B4-82A6-9E9F9076E26B}" presName="parentText" presStyleLbl="node1" presStyleIdx="1" presStyleCnt="3" custScaleX="13546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753E6A-DB5E-41A2-856A-40F8DB845C06}" type="pres">
      <dgm:prSet presAssocID="{756E41EC-660C-49B4-82A6-9E9F9076E26B}" presName="negativeSpace" presStyleCnt="0"/>
      <dgm:spPr/>
    </dgm:pt>
    <dgm:pt modelId="{554CD972-9522-4976-8CE3-722BDE72AF0E}" type="pres">
      <dgm:prSet presAssocID="{756E41EC-660C-49B4-82A6-9E9F9076E26B}" presName="childText" presStyleLbl="conFgAcc1" presStyleIdx="1" presStyleCnt="3">
        <dgm:presLayoutVars>
          <dgm:bulletEnabled val="1"/>
        </dgm:presLayoutVars>
      </dgm:prSet>
      <dgm:spPr/>
    </dgm:pt>
    <dgm:pt modelId="{DA1435CF-C40A-4089-BEA5-F160B76402AE}" type="pres">
      <dgm:prSet presAssocID="{A3B1BC26-270A-451B-9C94-BC6708E32C5D}" presName="spaceBetweenRectangles" presStyleCnt="0"/>
      <dgm:spPr/>
    </dgm:pt>
    <dgm:pt modelId="{5C23155A-04A1-4547-8721-1D290034E022}" type="pres">
      <dgm:prSet presAssocID="{BDDB441F-905D-4AE0-B0D1-EF6335E09416}" presName="parentLin" presStyleCnt="0"/>
      <dgm:spPr/>
    </dgm:pt>
    <dgm:pt modelId="{E2C52966-32A4-45E4-9D3D-B714DE50D6A9}" type="pres">
      <dgm:prSet presAssocID="{BDDB441F-905D-4AE0-B0D1-EF6335E09416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E54EF764-42E3-45DC-B7DD-C052064BF308}" type="pres">
      <dgm:prSet presAssocID="{BDDB441F-905D-4AE0-B0D1-EF6335E09416}" presName="parentText" presStyleLbl="node1" presStyleIdx="2" presStyleCnt="3" custScaleX="13546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6472AC-A6DD-41F2-BB2A-8D08729FB4FE}" type="pres">
      <dgm:prSet presAssocID="{BDDB441F-905D-4AE0-B0D1-EF6335E09416}" presName="negativeSpace" presStyleCnt="0"/>
      <dgm:spPr/>
    </dgm:pt>
    <dgm:pt modelId="{461BD920-5E05-4E8A-9BAA-AEFBB3201544}" type="pres">
      <dgm:prSet presAssocID="{BDDB441F-905D-4AE0-B0D1-EF6335E0941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A762C09B-D103-4DB3-8E55-5B3FA2A05C3E}" type="presOf" srcId="{CD239BB3-62DC-4B12-952C-BE8E8EBFFE29}" destId="{6677DAA3-EA95-46F9-BDAB-4DFFB4B12F5A}" srcOrd="1" destOrd="0" presId="urn:microsoft.com/office/officeart/2005/8/layout/list1"/>
    <dgm:cxn modelId="{E2FDFC9C-4E5A-4348-982B-6048D8437DB6}" type="presOf" srcId="{BDDB441F-905D-4AE0-B0D1-EF6335E09416}" destId="{E2C52966-32A4-45E4-9D3D-B714DE50D6A9}" srcOrd="0" destOrd="0" presId="urn:microsoft.com/office/officeart/2005/8/layout/list1"/>
    <dgm:cxn modelId="{27A6E10E-0F01-4CCC-A245-3EF876F5CA43}" srcId="{5C24FCD7-9CD5-4AD0-AAB8-D526224A8CCC}" destId="{BDDB441F-905D-4AE0-B0D1-EF6335E09416}" srcOrd="2" destOrd="0" parTransId="{DD19859A-BBC0-4F23-AA1D-B31F3E1E8DED}" sibTransId="{B7012592-12C1-449F-B8B5-55C61BDBA42A}"/>
    <dgm:cxn modelId="{72D8792A-94D0-41AC-9CF6-7F6F3F6421DB}" type="presOf" srcId="{5C24FCD7-9CD5-4AD0-AAB8-D526224A8CCC}" destId="{0B87EAE3-65C4-4AF0-8656-623BD0AF21A9}" srcOrd="0" destOrd="0" presId="urn:microsoft.com/office/officeart/2005/8/layout/list1"/>
    <dgm:cxn modelId="{06B8292F-938F-4D0A-9729-7D9238766A1D}" type="presOf" srcId="{756E41EC-660C-49B4-82A6-9E9F9076E26B}" destId="{C89B33A2-C3FE-4A5A-BB7F-7F5F4AA96F22}" srcOrd="0" destOrd="0" presId="urn:microsoft.com/office/officeart/2005/8/layout/list1"/>
    <dgm:cxn modelId="{7E8C0207-9A73-4560-92A7-FBEAE88640A6}" srcId="{5C24FCD7-9CD5-4AD0-AAB8-D526224A8CCC}" destId="{756E41EC-660C-49B4-82A6-9E9F9076E26B}" srcOrd="1" destOrd="0" parTransId="{603DC408-91E9-47DB-A5A5-D351A86CDDEC}" sibTransId="{A3B1BC26-270A-451B-9C94-BC6708E32C5D}"/>
    <dgm:cxn modelId="{951798CF-FA4C-4BB7-94B7-FD2DBD3A2ED3}" type="presOf" srcId="{756E41EC-660C-49B4-82A6-9E9F9076E26B}" destId="{1EE7A447-3111-46F3-A569-A0A00DE92F5B}" srcOrd="1" destOrd="0" presId="urn:microsoft.com/office/officeart/2005/8/layout/list1"/>
    <dgm:cxn modelId="{2874CA38-0E9F-4ED9-929C-58CBFBD39371}" type="presOf" srcId="{CD239BB3-62DC-4B12-952C-BE8E8EBFFE29}" destId="{9D87BD1C-177C-41C1-B9C6-A8D8A4FFDB6D}" srcOrd="0" destOrd="0" presId="urn:microsoft.com/office/officeart/2005/8/layout/list1"/>
    <dgm:cxn modelId="{67926EDC-BF67-4910-997E-0C63002BF761}" type="presOf" srcId="{BDDB441F-905D-4AE0-B0D1-EF6335E09416}" destId="{E54EF764-42E3-45DC-B7DD-C052064BF308}" srcOrd="1" destOrd="0" presId="urn:microsoft.com/office/officeart/2005/8/layout/list1"/>
    <dgm:cxn modelId="{28B12F53-FD33-4511-B83A-0C252FF34313}" srcId="{5C24FCD7-9CD5-4AD0-AAB8-D526224A8CCC}" destId="{CD239BB3-62DC-4B12-952C-BE8E8EBFFE29}" srcOrd="0" destOrd="0" parTransId="{0D93B274-B26D-414E-8106-351E4642AAF5}" sibTransId="{AF55AE2E-7FA8-43D3-ADC6-9296BE94654F}"/>
    <dgm:cxn modelId="{F80101B6-6E42-4D86-BE4E-A480ACB198BA}" type="presParOf" srcId="{0B87EAE3-65C4-4AF0-8656-623BD0AF21A9}" destId="{02933088-BA23-4AA2-9509-8B300525AA36}" srcOrd="0" destOrd="0" presId="urn:microsoft.com/office/officeart/2005/8/layout/list1"/>
    <dgm:cxn modelId="{5595E2D2-43C5-48B0-A4BB-EEE2C1F34B38}" type="presParOf" srcId="{02933088-BA23-4AA2-9509-8B300525AA36}" destId="{9D87BD1C-177C-41C1-B9C6-A8D8A4FFDB6D}" srcOrd="0" destOrd="0" presId="urn:microsoft.com/office/officeart/2005/8/layout/list1"/>
    <dgm:cxn modelId="{94FA0182-5DF7-4D89-A8A2-F84E998DFD31}" type="presParOf" srcId="{02933088-BA23-4AA2-9509-8B300525AA36}" destId="{6677DAA3-EA95-46F9-BDAB-4DFFB4B12F5A}" srcOrd="1" destOrd="0" presId="urn:microsoft.com/office/officeart/2005/8/layout/list1"/>
    <dgm:cxn modelId="{BA135E0D-049D-4BB6-84EC-95144404F065}" type="presParOf" srcId="{0B87EAE3-65C4-4AF0-8656-623BD0AF21A9}" destId="{259CB432-3ED6-4354-84B5-F8AD06B7B950}" srcOrd="1" destOrd="0" presId="urn:microsoft.com/office/officeart/2005/8/layout/list1"/>
    <dgm:cxn modelId="{D8370CE4-268A-4078-B56D-6C2E6951D762}" type="presParOf" srcId="{0B87EAE3-65C4-4AF0-8656-623BD0AF21A9}" destId="{D2E54C1B-7861-4B6F-81BD-A019671C7440}" srcOrd="2" destOrd="0" presId="urn:microsoft.com/office/officeart/2005/8/layout/list1"/>
    <dgm:cxn modelId="{5D716807-9E4D-4FDB-BC39-427BFF50EAED}" type="presParOf" srcId="{0B87EAE3-65C4-4AF0-8656-623BD0AF21A9}" destId="{1866F299-B0ED-4DFA-A839-0101221B65AC}" srcOrd="3" destOrd="0" presId="urn:microsoft.com/office/officeart/2005/8/layout/list1"/>
    <dgm:cxn modelId="{84116B2C-57F7-44EC-ACFF-AE99B3535912}" type="presParOf" srcId="{0B87EAE3-65C4-4AF0-8656-623BD0AF21A9}" destId="{7A6FAB49-E9D8-4D94-A3AE-192E8B87E1B2}" srcOrd="4" destOrd="0" presId="urn:microsoft.com/office/officeart/2005/8/layout/list1"/>
    <dgm:cxn modelId="{A6DF6D44-D80F-4004-92F8-0355D5EEFD19}" type="presParOf" srcId="{7A6FAB49-E9D8-4D94-A3AE-192E8B87E1B2}" destId="{C89B33A2-C3FE-4A5A-BB7F-7F5F4AA96F22}" srcOrd="0" destOrd="0" presId="urn:microsoft.com/office/officeart/2005/8/layout/list1"/>
    <dgm:cxn modelId="{E2E86EF1-15CF-4E24-A6B2-252ADE057C20}" type="presParOf" srcId="{7A6FAB49-E9D8-4D94-A3AE-192E8B87E1B2}" destId="{1EE7A447-3111-46F3-A569-A0A00DE92F5B}" srcOrd="1" destOrd="0" presId="urn:microsoft.com/office/officeart/2005/8/layout/list1"/>
    <dgm:cxn modelId="{C255646E-4EA6-4027-B08D-52EDBB0C27CF}" type="presParOf" srcId="{0B87EAE3-65C4-4AF0-8656-623BD0AF21A9}" destId="{B4753E6A-DB5E-41A2-856A-40F8DB845C06}" srcOrd="5" destOrd="0" presId="urn:microsoft.com/office/officeart/2005/8/layout/list1"/>
    <dgm:cxn modelId="{8C9783AD-241E-4A8A-95B8-E9245438BE54}" type="presParOf" srcId="{0B87EAE3-65C4-4AF0-8656-623BD0AF21A9}" destId="{554CD972-9522-4976-8CE3-722BDE72AF0E}" srcOrd="6" destOrd="0" presId="urn:microsoft.com/office/officeart/2005/8/layout/list1"/>
    <dgm:cxn modelId="{6860D01D-452C-4991-923F-DE411C5812D1}" type="presParOf" srcId="{0B87EAE3-65C4-4AF0-8656-623BD0AF21A9}" destId="{DA1435CF-C40A-4089-BEA5-F160B76402AE}" srcOrd="7" destOrd="0" presId="urn:microsoft.com/office/officeart/2005/8/layout/list1"/>
    <dgm:cxn modelId="{1FE5DFAC-2198-4D81-8FD4-3D3363055EE1}" type="presParOf" srcId="{0B87EAE3-65C4-4AF0-8656-623BD0AF21A9}" destId="{5C23155A-04A1-4547-8721-1D290034E022}" srcOrd="8" destOrd="0" presId="urn:microsoft.com/office/officeart/2005/8/layout/list1"/>
    <dgm:cxn modelId="{C750248F-6DC1-4196-8AF9-DEFF394B283C}" type="presParOf" srcId="{5C23155A-04A1-4547-8721-1D290034E022}" destId="{E2C52966-32A4-45E4-9D3D-B714DE50D6A9}" srcOrd="0" destOrd="0" presId="urn:microsoft.com/office/officeart/2005/8/layout/list1"/>
    <dgm:cxn modelId="{B04BF9A8-C5EC-43B9-82A1-41C150FF74CE}" type="presParOf" srcId="{5C23155A-04A1-4547-8721-1D290034E022}" destId="{E54EF764-42E3-45DC-B7DD-C052064BF308}" srcOrd="1" destOrd="0" presId="urn:microsoft.com/office/officeart/2005/8/layout/list1"/>
    <dgm:cxn modelId="{3ED16065-5EE0-4481-95BA-26C0444BAC5E}" type="presParOf" srcId="{0B87EAE3-65C4-4AF0-8656-623BD0AF21A9}" destId="{7F6472AC-A6DD-41F2-BB2A-8D08729FB4FE}" srcOrd="9" destOrd="0" presId="urn:microsoft.com/office/officeart/2005/8/layout/list1"/>
    <dgm:cxn modelId="{02C9EDF5-E841-403F-A3AC-972F7A8D27EE}" type="presParOf" srcId="{0B87EAE3-65C4-4AF0-8656-623BD0AF21A9}" destId="{461BD920-5E05-4E8A-9BAA-AEFBB320154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C24FCD7-9CD5-4AD0-AAB8-D526224A8CCC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D239BB3-62DC-4B12-952C-BE8E8EBFFE29}">
      <dgm:prSet phldrT="[Text]" custT="1"/>
      <dgm:spPr>
        <a:noFill/>
      </dgm:spPr>
      <dgm:t>
        <a:bodyPr/>
        <a:lstStyle/>
        <a:p>
          <a:endParaRPr lang="en-US" sz="2000" dirty="0"/>
        </a:p>
      </dgm:t>
    </dgm:pt>
    <dgm:pt modelId="{0D93B274-B26D-414E-8106-351E4642AAF5}" type="parTrans" cxnId="{28B12F53-FD33-4511-B83A-0C252FF34313}">
      <dgm:prSet/>
      <dgm:spPr/>
      <dgm:t>
        <a:bodyPr/>
        <a:lstStyle/>
        <a:p>
          <a:endParaRPr lang="en-US"/>
        </a:p>
      </dgm:t>
    </dgm:pt>
    <dgm:pt modelId="{AF55AE2E-7FA8-43D3-ADC6-9296BE94654F}" type="sibTrans" cxnId="{28B12F53-FD33-4511-B83A-0C252FF34313}">
      <dgm:prSet/>
      <dgm:spPr/>
      <dgm:t>
        <a:bodyPr/>
        <a:lstStyle/>
        <a:p>
          <a:endParaRPr lang="en-US"/>
        </a:p>
      </dgm:t>
    </dgm:pt>
    <dgm:pt modelId="{756E41EC-660C-49B4-82A6-9E9F9076E26B}">
      <dgm:prSet phldrT="[Text]" custT="1"/>
      <dgm:spPr/>
      <dgm:t>
        <a:bodyPr/>
        <a:lstStyle/>
        <a:p>
          <a:r>
            <a:rPr lang="en-US" sz="2000" b="1" i="0" dirty="0" smtClean="0"/>
            <a:t>ECONOMIA SOCIAL</a:t>
          </a:r>
          <a:r>
            <a:rPr lang="ro-RO" sz="2000" b="1" i="0" dirty="0" smtClean="0"/>
            <a:t>Ă</a:t>
          </a:r>
          <a:r>
            <a:rPr lang="en-US" sz="2000" b="1" i="0" dirty="0" smtClean="0"/>
            <a:t> </a:t>
          </a:r>
          <a:r>
            <a:rPr lang="ro-RO" sz="2000" b="1" i="0" dirty="0" smtClean="0"/>
            <a:t>– PREMISE PENTRU DEZVOLTAREA INIȚIATIVELOR DE ANTREPRENORIAT SOCIAL</a:t>
          </a:r>
          <a:endParaRPr lang="en-US" sz="2000" dirty="0"/>
        </a:p>
      </dgm:t>
    </dgm:pt>
    <dgm:pt modelId="{603DC408-91E9-47DB-A5A5-D351A86CDDEC}" type="parTrans" cxnId="{7E8C0207-9A73-4560-92A7-FBEAE88640A6}">
      <dgm:prSet/>
      <dgm:spPr/>
      <dgm:t>
        <a:bodyPr/>
        <a:lstStyle/>
        <a:p>
          <a:endParaRPr lang="en-US"/>
        </a:p>
      </dgm:t>
    </dgm:pt>
    <dgm:pt modelId="{A3B1BC26-270A-451B-9C94-BC6708E32C5D}" type="sibTrans" cxnId="{7E8C0207-9A73-4560-92A7-FBEAE88640A6}">
      <dgm:prSet/>
      <dgm:spPr/>
      <dgm:t>
        <a:bodyPr/>
        <a:lstStyle/>
        <a:p>
          <a:endParaRPr lang="en-US"/>
        </a:p>
      </dgm:t>
    </dgm:pt>
    <dgm:pt modelId="{BDDB441F-905D-4AE0-B0D1-EF6335E09416}">
      <dgm:prSet phldrT="[Text]" custT="1"/>
      <dgm:spPr>
        <a:noFill/>
      </dgm:spPr>
      <dgm:t>
        <a:bodyPr/>
        <a:lstStyle/>
        <a:p>
          <a:endParaRPr lang="en-US" sz="2000" dirty="0"/>
        </a:p>
      </dgm:t>
    </dgm:pt>
    <dgm:pt modelId="{DD19859A-BBC0-4F23-AA1D-B31F3E1E8DED}" type="parTrans" cxnId="{27A6E10E-0F01-4CCC-A245-3EF876F5CA43}">
      <dgm:prSet/>
      <dgm:spPr/>
      <dgm:t>
        <a:bodyPr/>
        <a:lstStyle/>
        <a:p>
          <a:endParaRPr lang="en-US"/>
        </a:p>
      </dgm:t>
    </dgm:pt>
    <dgm:pt modelId="{B7012592-12C1-449F-B8B5-55C61BDBA42A}" type="sibTrans" cxnId="{27A6E10E-0F01-4CCC-A245-3EF876F5CA43}">
      <dgm:prSet/>
      <dgm:spPr/>
      <dgm:t>
        <a:bodyPr/>
        <a:lstStyle/>
        <a:p>
          <a:endParaRPr lang="en-US"/>
        </a:p>
      </dgm:t>
    </dgm:pt>
    <dgm:pt modelId="{0B87EAE3-65C4-4AF0-8656-623BD0AF21A9}" type="pres">
      <dgm:prSet presAssocID="{5C24FCD7-9CD5-4AD0-AAB8-D526224A8CC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2933088-BA23-4AA2-9509-8B300525AA36}" type="pres">
      <dgm:prSet presAssocID="{CD239BB3-62DC-4B12-952C-BE8E8EBFFE29}" presName="parentLin" presStyleCnt="0"/>
      <dgm:spPr/>
    </dgm:pt>
    <dgm:pt modelId="{9D87BD1C-177C-41C1-B9C6-A8D8A4FFDB6D}" type="pres">
      <dgm:prSet presAssocID="{CD239BB3-62DC-4B12-952C-BE8E8EBFFE29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6677DAA3-EA95-46F9-BDAB-4DFFB4B12F5A}" type="pres">
      <dgm:prSet presAssocID="{CD239BB3-62DC-4B12-952C-BE8E8EBFFE29}" presName="parentText" presStyleLbl="node1" presStyleIdx="0" presStyleCnt="3" custScaleX="13546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9CB432-3ED6-4354-84B5-F8AD06B7B950}" type="pres">
      <dgm:prSet presAssocID="{CD239BB3-62DC-4B12-952C-BE8E8EBFFE29}" presName="negativeSpace" presStyleCnt="0"/>
      <dgm:spPr/>
    </dgm:pt>
    <dgm:pt modelId="{D2E54C1B-7861-4B6F-81BD-A019671C7440}" type="pres">
      <dgm:prSet presAssocID="{CD239BB3-62DC-4B12-952C-BE8E8EBFFE29}" presName="childText" presStyleLbl="conFgAcc1" presStyleIdx="0" presStyleCnt="3">
        <dgm:presLayoutVars>
          <dgm:bulletEnabled val="1"/>
        </dgm:presLayoutVars>
      </dgm:prSet>
      <dgm:spPr/>
    </dgm:pt>
    <dgm:pt modelId="{1866F299-B0ED-4DFA-A839-0101221B65AC}" type="pres">
      <dgm:prSet presAssocID="{AF55AE2E-7FA8-43D3-ADC6-9296BE94654F}" presName="spaceBetweenRectangles" presStyleCnt="0"/>
      <dgm:spPr/>
    </dgm:pt>
    <dgm:pt modelId="{7A6FAB49-E9D8-4D94-A3AE-192E8B87E1B2}" type="pres">
      <dgm:prSet presAssocID="{756E41EC-660C-49B4-82A6-9E9F9076E26B}" presName="parentLin" presStyleCnt="0"/>
      <dgm:spPr/>
    </dgm:pt>
    <dgm:pt modelId="{C89B33A2-C3FE-4A5A-BB7F-7F5F4AA96F22}" type="pres">
      <dgm:prSet presAssocID="{756E41EC-660C-49B4-82A6-9E9F9076E26B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1EE7A447-3111-46F3-A569-A0A00DE92F5B}" type="pres">
      <dgm:prSet presAssocID="{756E41EC-660C-49B4-82A6-9E9F9076E26B}" presName="parentText" presStyleLbl="node1" presStyleIdx="1" presStyleCnt="3" custScaleX="13546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753E6A-DB5E-41A2-856A-40F8DB845C06}" type="pres">
      <dgm:prSet presAssocID="{756E41EC-660C-49B4-82A6-9E9F9076E26B}" presName="negativeSpace" presStyleCnt="0"/>
      <dgm:spPr/>
    </dgm:pt>
    <dgm:pt modelId="{554CD972-9522-4976-8CE3-722BDE72AF0E}" type="pres">
      <dgm:prSet presAssocID="{756E41EC-660C-49B4-82A6-9E9F9076E26B}" presName="childText" presStyleLbl="conFgAcc1" presStyleIdx="1" presStyleCnt="3">
        <dgm:presLayoutVars>
          <dgm:bulletEnabled val="1"/>
        </dgm:presLayoutVars>
      </dgm:prSet>
      <dgm:spPr/>
    </dgm:pt>
    <dgm:pt modelId="{DA1435CF-C40A-4089-BEA5-F160B76402AE}" type="pres">
      <dgm:prSet presAssocID="{A3B1BC26-270A-451B-9C94-BC6708E32C5D}" presName="spaceBetweenRectangles" presStyleCnt="0"/>
      <dgm:spPr/>
    </dgm:pt>
    <dgm:pt modelId="{5C23155A-04A1-4547-8721-1D290034E022}" type="pres">
      <dgm:prSet presAssocID="{BDDB441F-905D-4AE0-B0D1-EF6335E09416}" presName="parentLin" presStyleCnt="0"/>
      <dgm:spPr/>
    </dgm:pt>
    <dgm:pt modelId="{E2C52966-32A4-45E4-9D3D-B714DE50D6A9}" type="pres">
      <dgm:prSet presAssocID="{BDDB441F-905D-4AE0-B0D1-EF6335E09416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E54EF764-42E3-45DC-B7DD-C052064BF308}" type="pres">
      <dgm:prSet presAssocID="{BDDB441F-905D-4AE0-B0D1-EF6335E09416}" presName="parentText" presStyleLbl="node1" presStyleIdx="2" presStyleCnt="3" custScaleX="13546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6472AC-A6DD-41F2-BB2A-8D08729FB4FE}" type="pres">
      <dgm:prSet presAssocID="{BDDB441F-905D-4AE0-B0D1-EF6335E09416}" presName="negativeSpace" presStyleCnt="0"/>
      <dgm:spPr/>
    </dgm:pt>
    <dgm:pt modelId="{461BD920-5E05-4E8A-9BAA-AEFBB3201544}" type="pres">
      <dgm:prSet presAssocID="{BDDB441F-905D-4AE0-B0D1-EF6335E0941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05347BF-067B-481A-9D36-1C9565D53AD2}" type="presOf" srcId="{5C24FCD7-9CD5-4AD0-AAB8-D526224A8CCC}" destId="{0B87EAE3-65C4-4AF0-8656-623BD0AF21A9}" srcOrd="0" destOrd="0" presId="urn:microsoft.com/office/officeart/2005/8/layout/list1"/>
    <dgm:cxn modelId="{27A6E10E-0F01-4CCC-A245-3EF876F5CA43}" srcId="{5C24FCD7-9CD5-4AD0-AAB8-D526224A8CCC}" destId="{BDDB441F-905D-4AE0-B0D1-EF6335E09416}" srcOrd="2" destOrd="0" parTransId="{DD19859A-BBC0-4F23-AA1D-B31F3E1E8DED}" sibTransId="{B7012592-12C1-449F-B8B5-55C61BDBA42A}"/>
    <dgm:cxn modelId="{4398054B-037A-4C60-844B-C8B497CF78AD}" type="presOf" srcId="{CD239BB3-62DC-4B12-952C-BE8E8EBFFE29}" destId="{6677DAA3-EA95-46F9-BDAB-4DFFB4B12F5A}" srcOrd="1" destOrd="0" presId="urn:microsoft.com/office/officeart/2005/8/layout/list1"/>
    <dgm:cxn modelId="{94280A6B-317D-4B49-B6CD-0150876A249E}" type="presOf" srcId="{756E41EC-660C-49B4-82A6-9E9F9076E26B}" destId="{C89B33A2-C3FE-4A5A-BB7F-7F5F4AA96F22}" srcOrd="0" destOrd="0" presId="urn:microsoft.com/office/officeart/2005/8/layout/list1"/>
    <dgm:cxn modelId="{D539DD4E-EC83-44BB-A93C-B38FA6552B4A}" type="presOf" srcId="{BDDB441F-905D-4AE0-B0D1-EF6335E09416}" destId="{E2C52966-32A4-45E4-9D3D-B714DE50D6A9}" srcOrd="0" destOrd="0" presId="urn:microsoft.com/office/officeart/2005/8/layout/list1"/>
    <dgm:cxn modelId="{663A4300-072E-46A6-9A7D-F38FADC79C60}" type="presOf" srcId="{CD239BB3-62DC-4B12-952C-BE8E8EBFFE29}" destId="{9D87BD1C-177C-41C1-B9C6-A8D8A4FFDB6D}" srcOrd="0" destOrd="0" presId="urn:microsoft.com/office/officeart/2005/8/layout/list1"/>
    <dgm:cxn modelId="{DAD3D364-F34E-4C76-8659-759164C8A948}" type="presOf" srcId="{756E41EC-660C-49B4-82A6-9E9F9076E26B}" destId="{1EE7A447-3111-46F3-A569-A0A00DE92F5B}" srcOrd="1" destOrd="0" presId="urn:microsoft.com/office/officeart/2005/8/layout/list1"/>
    <dgm:cxn modelId="{24AB7478-0CD2-474A-8F17-E9F28CA5F999}" type="presOf" srcId="{BDDB441F-905D-4AE0-B0D1-EF6335E09416}" destId="{E54EF764-42E3-45DC-B7DD-C052064BF308}" srcOrd="1" destOrd="0" presId="urn:microsoft.com/office/officeart/2005/8/layout/list1"/>
    <dgm:cxn modelId="{7E8C0207-9A73-4560-92A7-FBEAE88640A6}" srcId="{5C24FCD7-9CD5-4AD0-AAB8-D526224A8CCC}" destId="{756E41EC-660C-49B4-82A6-9E9F9076E26B}" srcOrd="1" destOrd="0" parTransId="{603DC408-91E9-47DB-A5A5-D351A86CDDEC}" sibTransId="{A3B1BC26-270A-451B-9C94-BC6708E32C5D}"/>
    <dgm:cxn modelId="{28B12F53-FD33-4511-B83A-0C252FF34313}" srcId="{5C24FCD7-9CD5-4AD0-AAB8-D526224A8CCC}" destId="{CD239BB3-62DC-4B12-952C-BE8E8EBFFE29}" srcOrd="0" destOrd="0" parTransId="{0D93B274-B26D-414E-8106-351E4642AAF5}" sibTransId="{AF55AE2E-7FA8-43D3-ADC6-9296BE94654F}"/>
    <dgm:cxn modelId="{6ADFF1F8-A4D5-4E52-AD44-FE429E1FD4A9}" type="presParOf" srcId="{0B87EAE3-65C4-4AF0-8656-623BD0AF21A9}" destId="{02933088-BA23-4AA2-9509-8B300525AA36}" srcOrd="0" destOrd="0" presId="urn:microsoft.com/office/officeart/2005/8/layout/list1"/>
    <dgm:cxn modelId="{A9AE96E5-BECB-47C4-A5B0-E430326A8F21}" type="presParOf" srcId="{02933088-BA23-4AA2-9509-8B300525AA36}" destId="{9D87BD1C-177C-41C1-B9C6-A8D8A4FFDB6D}" srcOrd="0" destOrd="0" presId="urn:microsoft.com/office/officeart/2005/8/layout/list1"/>
    <dgm:cxn modelId="{0919D00B-0082-4D40-8B62-50AC6406B68E}" type="presParOf" srcId="{02933088-BA23-4AA2-9509-8B300525AA36}" destId="{6677DAA3-EA95-46F9-BDAB-4DFFB4B12F5A}" srcOrd="1" destOrd="0" presId="urn:microsoft.com/office/officeart/2005/8/layout/list1"/>
    <dgm:cxn modelId="{2890C905-386A-4627-9C3F-97C8B43D7305}" type="presParOf" srcId="{0B87EAE3-65C4-4AF0-8656-623BD0AF21A9}" destId="{259CB432-3ED6-4354-84B5-F8AD06B7B950}" srcOrd="1" destOrd="0" presId="urn:microsoft.com/office/officeart/2005/8/layout/list1"/>
    <dgm:cxn modelId="{40BD212D-5605-445C-9C87-1AFD4E6275FD}" type="presParOf" srcId="{0B87EAE3-65C4-4AF0-8656-623BD0AF21A9}" destId="{D2E54C1B-7861-4B6F-81BD-A019671C7440}" srcOrd="2" destOrd="0" presId="urn:microsoft.com/office/officeart/2005/8/layout/list1"/>
    <dgm:cxn modelId="{419657C7-CE2C-40B9-9E70-00F603A6CE50}" type="presParOf" srcId="{0B87EAE3-65C4-4AF0-8656-623BD0AF21A9}" destId="{1866F299-B0ED-4DFA-A839-0101221B65AC}" srcOrd="3" destOrd="0" presId="urn:microsoft.com/office/officeart/2005/8/layout/list1"/>
    <dgm:cxn modelId="{AFE4D94C-DBD6-4344-A560-1D55A5671E31}" type="presParOf" srcId="{0B87EAE3-65C4-4AF0-8656-623BD0AF21A9}" destId="{7A6FAB49-E9D8-4D94-A3AE-192E8B87E1B2}" srcOrd="4" destOrd="0" presId="urn:microsoft.com/office/officeart/2005/8/layout/list1"/>
    <dgm:cxn modelId="{9AB1DFFF-EA41-4B71-843E-7CAB42461083}" type="presParOf" srcId="{7A6FAB49-E9D8-4D94-A3AE-192E8B87E1B2}" destId="{C89B33A2-C3FE-4A5A-BB7F-7F5F4AA96F22}" srcOrd="0" destOrd="0" presId="urn:microsoft.com/office/officeart/2005/8/layout/list1"/>
    <dgm:cxn modelId="{9138DF9C-F096-4183-AD43-0B872B3D9311}" type="presParOf" srcId="{7A6FAB49-E9D8-4D94-A3AE-192E8B87E1B2}" destId="{1EE7A447-3111-46F3-A569-A0A00DE92F5B}" srcOrd="1" destOrd="0" presId="urn:microsoft.com/office/officeart/2005/8/layout/list1"/>
    <dgm:cxn modelId="{7B482387-2ED6-4C0E-99DE-5F06E29F6D27}" type="presParOf" srcId="{0B87EAE3-65C4-4AF0-8656-623BD0AF21A9}" destId="{B4753E6A-DB5E-41A2-856A-40F8DB845C06}" srcOrd="5" destOrd="0" presId="urn:microsoft.com/office/officeart/2005/8/layout/list1"/>
    <dgm:cxn modelId="{6F2C0057-5696-4780-9A8D-9B75C0680241}" type="presParOf" srcId="{0B87EAE3-65C4-4AF0-8656-623BD0AF21A9}" destId="{554CD972-9522-4976-8CE3-722BDE72AF0E}" srcOrd="6" destOrd="0" presId="urn:microsoft.com/office/officeart/2005/8/layout/list1"/>
    <dgm:cxn modelId="{D9ED3A77-1C3C-4CA5-9801-3122B8B3B1E9}" type="presParOf" srcId="{0B87EAE3-65C4-4AF0-8656-623BD0AF21A9}" destId="{DA1435CF-C40A-4089-BEA5-F160B76402AE}" srcOrd="7" destOrd="0" presId="urn:microsoft.com/office/officeart/2005/8/layout/list1"/>
    <dgm:cxn modelId="{DCAC518E-9720-4894-A739-C45FC2BCCC92}" type="presParOf" srcId="{0B87EAE3-65C4-4AF0-8656-623BD0AF21A9}" destId="{5C23155A-04A1-4547-8721-1D290034E022}" srcOrd="8" destOrd="0" presId="urn:microsoft.com/office/officeart/2005/8/layout/list1"/>
    <dgm:cxn modelId="{24D13A25-4170-4163-973F-4318BDAA4462}" type="presParOf" srcId="{5C23155A-04A1-4547-8721-1D290034E022}" destId="{E2C52966-32A4-45E4-9D3D-B714DE50D6A9}" srcOrd="0" destOrd="0" presId="urn:microsoft.com/office/officeart/2005/8/layout/list1"/>
    <dgm:cxn modelId="{7469DB6C-7E2D-4C38-8AA1-20E39006E669}" type="presParOf" srcId="{5C23155A-04A1-4547-8721-1D290034E022}" destId="{E54EF764-42E3-45DC-B7DD-C052064BF308}" srcOrd="1" destOrd="0" presId="urn:microsoft.com/office/officeart/2005/8/layout/list1"/>
    <dgm:cxn modelId="{F391087D-F04B-434D-A485-DCFB7A411491}" type="presParOf" srcId="{0B87EAE3-65C4-4AF0-8656-623BD0AF21A9}" destId="{7F6472AC-A6DD-41F2-BB2A-8D08729FB4FE}" srcOrd="9" destOrd="0" presId="urn:microsoft.com/office/officeart/2005/8/layout/list1"/>
    <dgm:cxn modelId="{4B542DC1-EB8E-480A-A0F4-E3DD95833886}" type="presParOf" srcId="{0B87EAE3-65C4-4AF0-8656-623BD0AF21A9}" destId="{461BD920-5E05-4E8A-9BAA-AEFBB320154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C24FCD7-9CD5-4AD0-AAB8-D526224A8CCC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D239BB3-62DC-4B12-952C-BE8E8EBFFE29}">
      <dgm:prSet phldrT="[Text]" custT="1"/>
      <dgm:spPr>
        <a:noFill/>
      </dgm:spPr>
      <dgm:t>
        <a:bodyPr/>
        <a:lstStyle/>
        <a:p>
          <a:endParaRPr lang="en-US" sz="2000" dirty="0"/>
        </a:p>
      </dgm:t>
    </dgm:pt>
    <dgm:pt modelId="{0D93B274-B26D-414E-8106-351E4642AAF5}" type="parTrans" cxnId="{28B12F53-FD33-4511-B83A-0C252FF34313}">
      <dgm:prSet/>
      <dgm:spPr/>
      <dgm:t>
        <a:bodyPr/>
        <a:lstStyle/>
        <a:p>
          <a:endParaRPr lang="en-US"/>
        </a:p>
      </dgm:t>
    </dgm:pt>
    <dgm:pt modelId="{AF55AE2E-7FA8-43D3-ADC6-9296BE94654F}" type="sibTrans" cxnId="{28B12F53-FD33-4511-B83A-0C252FF34313}">
      <dgm:prSet/>
      <dgm:spPr/>
      <dgm:t>
        <a:bodyPr/>
        <a:lstStyle/>
        <a:p>
          <a:endParaRPr lang="en-US"/>
        </a:p>
      </dgm:t>
    </dgm:pt>
    <dgm:pt modelId="{756E41EC-660C-49B4-82A6-9E9F9076E26B}">
      <dgm:prSet phldrT="[Text]" custT="1"/>
      <dgm:spPr>
        <a:noFill/>
      </dgm:spPr>
      <dgm:t>
        <a:bodyPr/>
        <a:lstStyle/>
        <a:p>
          <a:r>
            <a:rPr lang="ro-RO" sz="2000" b="1" i="0" dirty="0" smtClean="0"/>
            <a:t>premise pentru dezvoltarea inițiativelor de antreprenoriat social</a:t>
          </a:r>
          <a:endParaRPr lang="en-US" sz="2000" dirty="0"/>
        </a:p>
      </dgm:t>
    </dgm:pt>
    <dgm:pt modelId="{603DC408-91E9-47DB-A5A5-D351A86CDDEC}" type="parTrans" cxnId="{7E8C0207-9A73-4560-92A7-FBEAE88640A6}">
      <dgm:prSet/>
      <dgm:spPr/>
      <dgm:t>
        <a:bodyPr/>
        <a:lstStyle/>
        <a:p>
          <a:endParaRPr lang="en-US"/>
        </a:p>
      </dgm:t>
    </dgm:pt>
    <dgm:pt modelId="{A3B1BC26-270A-451B-9C94-BC6708E32C5D}" type="sibTrans" cxnId="{7E8C0207-9A73-4560-92A7-FBEAE88640A6}">
      <dgm:prSet/>
      <dgm:spPr/>
      <dgm:t>
        <a:bodyPr/>
        <a:lstStyle/>
        <a:p>
          <a:endParaRPr lang="en-US"/>
        </a:p>
      </dgm:t>
    </dgm:pt>
    <dgm:pt modelId="{BDDB441F-905D-4AE0-B0D1-EF6335E09416}">
      <dgm:prSet phldrT="[Text]" custT="1"/>
      <dgm:spPr/>
      <dgm:t>
        <a:bodyPr/>
        <a:lstStyle/>
        <a:p>
          <a:r>
            <a:rPr lang="ro-RO" sz="2000" b="1" i="0" dirty="0" smtClean="0"/>
            <a:t>Asocierea în mediul rural</a:t>
          </a:r>
          <a:endParaRPr lang="en-US" sz="2000" dirty="0"/>
        </a:p>
      </dgm:t>
    </dgm:pt>
    <dgm:pt modelId="{DD19859A-BBC0-4F23-AA1D-B31F3E1E8DED}" type="parTrans" cxnId="{27A6E10E-0F01-4CCC-A245-3EF876F5CA43}">
      <dgm:prSet/>
      <dgm:spPr/>
      <dgm:t>
        <a:bodyPr/>
        <a:lstStyle/>
        <a:p>
          <a:endParaRPr lang="en-US"/>
        </a:p>
      </dgm:t>
    </dgm:pt>
    <dgm:pt modelId="{B7012592-12C1-449F-B8B5-55C61BDBA42A}" type="sibTrans" cxnId="{27A6E10E-0F01-4CCC-A245-3EF876F5CA43}">
      <dgm:prSet/>
      <dgm:spPr/>
      <dgm:t>
        <a:bodyPr/>
        <a:lstStyle/>
        <a:p>
          <a:endParaRPr lang="en-US"/>
        </a:p>
      </dgm:t>
    </dgm:pt>
    <dgm:pt modelId="{0B87EAE3-65C4-4AF0-8656-623BD0AF21A9}" type="pres">
      <dgm:prSet presAssocID="{5C24FCD7-9CD5-4AD0-AAB8-D526224A8CC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2933088-BA23-4AA2-9509-8B300525AA36}" type="pres">
      <dgm:prSet presAssocID="{CD239BB3-62DC-4B12-952C-BE8E8EBFFE29}" presName="parentLin" presStyleCnt="0"/>
      <dgm:spPr/>
    </dgm:pt>
    <dgm:pt modelId="{9D87BD1C-177C-41C1-B9C6-A8D8A4FFDB6D}" type="pres">
      <dgm:prSet presAssocID="{CD239BB3-62DC-4B12-952C-BE8E8EBFFE29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6677DAA3-EA95-46F9-BDAB-4DFFB4B12F5A}" type="pres">
      <dgm:prSet presAssocID="{CD239BB3-62DC-4B12-952C-BE8E8EBFFE29}" presName="parentText" presStyleLbl="node1" presStyleIdx="0" presStyleCnt="3" custScaleX="13546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9CB432-3ED6-4354-84B5-F8AD06B7B950}" type="pres">
      <dgm:prSet presAssocID="{CD239BB3-62DC-4B12-952C-BE8E8EBFFE29}" presName="negativeSpace" presStyleCnt="0"/>
      <dgm:spPr/>
    </dgm:pt>
    <dgm:pt modelId="{D2E54C1B-7861-4B6F-81BD-A019671C7440}" type="pres">
      <dgm:prSet presAssocID="{CD239BB3-62DC-4B12-952C-BE8E8EBFFE29}" presName="childText" presStyleLbl="conFgAcc1" presStyleIdx="0" presStyleCnt="3" custLinFactNeighborY="-19099">
        <dgm:presLayoutVars>
          <dgm:bulletEnabled val="1"/>
        </dgm:presLayoutVars>
      </dgm:prSet>
      <dgm:spPr/>
    </dgm:pt>
    <dgm:pt modelId="{1866F299-B0ED-4DFA-A839-0101221B65AC}" type="pres">
      <dgm:prSet presAssocID="{AF55AE2E-7FA8-43D3-ADC6-9296BE94654F}" presName="spaceBetweenRectangles" presStyleCnt="0"/>
      <dgm:spPr/>
    </dgm:pt>
    <dgm:pt modelId="{7A6FAB49-E9D8-4D94-A3AE-192E8B87E1B2}" type="pres">
      <dgm:prSet presAssocID="{756E41EC-660C-49B4-82A6-9E9F9076E26B}" presName="parentLin" presStyleCnt="0"/>
      <dgm:spPr/>
    </dgm:pt>
    <dgm:pt modelId="{C89B33A2-C3FE-4A5A-BB7F-7F5F4AA96F22}" type="pres">
      <dgm:prSet presAssocID="{756E41EC-660C-49B4-82A6-9E9F9076E26B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1EE7A447-3111-46F3-A569-A0A00DE92F5B}" type="pres">
      <dgm:prSet presAssocID="{756E41EC-660C-49B4-82A6-9E9F9076E26B}" presName="parentText" presStyleLbl="node1" presStyleIdx="1" presStyleCnt="3" custScaleX="13546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753E6A-DB5E-41A2-856A-40F8DB845C06}" type="pres">
      <dgm:prSet presAssocID="{756E41EC-660C-49B4-82A6-9E9F9076E26B}" presName="negativeSpace" presStyleCnt="0"/>
      <dgm:spPr/>
    </dgm:pt>
    <dgm:pt modelId="{554CD972-9522-4976-8CE3-722BDE72AF0E}" type="pres">
      <dgm:prSet presAssocID="{756E41EC-660C-49B4-82A6-9E9F9076E26B}" presName="childText" presStyleLbl="conFgAcc1" presStyleIdx="1" presStyleCnt="3">
        <dgm:presLayoutVars>
          <dgm:bulletEnabled val="1"/>
        </dgm:presLayoutVars>
      </dgm:prSet>
      <dgm:spPr/>
    </dgm:pt>
    <dgm:pt modelId="{DA1435CF-C40A-4089-BEA5-F160B76402AE}" type="pres">
      <dgm:prSet presAssocID="{A3B1BC26-270A-451B-9C94-BC6708E32C5D}" presName="spaceBetweenRectangles" presStyleCnt="0"/>
      <dgm:spPr/>
    </dgm:pt>
    <dgm:pt modelId="{5C23155A-04A1-4547-8721-1D290034E022}" type="pres">
      <dgm:prSet presAssocID="{BDDB441F-905D-4AE0-B0D1-EF6335E09416}" presName="parentLin" presStyleCnt="0"/>
      <dgm:spPr/>
    </dgm:pt>
    <dgm:pt modelId="{E2C52966-32A4-45E4-9D3D-B714DE50D6A9}" type="pres">
      <dgm:prSet presAssocID="{BDDB441F-905D-4AE0-B0D1-EF6335E09416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E54EF764-42E3-45DC-B7DD-C052064BF308}" type="pres">
      <dgm:prSet presAssocID="{BDDB441F-905D-4AE0-B0D1-EF6335E09416}" presName="parentText" presStyleLbl="node1" presStyleIdx="2" presStyleCnt="3" custScaleX="13546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6472AC-A6DD-41F2-BB2A-8D08729FB4FE}" type="pres">
      <dgm:prSet presAssocID="{BDDB441F-905D-4AE0-B0D1-EF6335E09416}" presName="negativeSpace" presStyleCnt="0"/>
      <dgm:spPr/>
    </dgm:pt>
    <dgm:pt modelId="{461BD920-5E05-4E8A-9BAA-AEFBB3201544}" type="pres">
      <dgm:prSet presAssocID="{BDDB441F-905D-4AE0-B0D1-EF6335E0941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7A6E10E-0F01-4CCC-A245-3EF876F5CA43}" srcId="{5C24FCD7-9CD5-4AD0-AAB8-D526224A8CCC}" destId="{BDDB441F-905D-4AE0-B0D1-EF6335E09416}" srcOrd="2" destOrd="0" parTransId="{DD19859A-BBC0-4F23-AA1D-B31F3E1E8DED}" sibTransId="{B7012592-12C1-449F-B8B5-55C61BDBA42A}"/>
    <dgm:cxn modelId="{87CAE12E-3390-4405-B5C8-30DC2FD29805}" type="presOf" srcId="{BDDB441F-905D-4AE0-B0D1-EF6335E09416}" destId="{E2C52966-32A4-45E4-9D3D-B714DE50D6A9}" srcOrd="0" destOrd="0" presId="urn:microsoft.com/office/officeart/2005/8/layout/list1"/>
    <dgm:cxn modelId="{D8E856D8-CF4E-4F0C-A8F4-2ED1AF44BE61}" type="presOf" srcId="{756E41EC-660C-49B4-82A6-9E9F9076E26B}" destId="{1EE7A447-3111-46F3-A569-A0A00DE92F5B}" srcOrd="1" destOrd="0" presId="urn:microsoft.com/office/officeart/2005/8/layout/list1"/>
    <dgm:cxn modelId="{CC91226B-6A20-4C1A-AC63-C56220FA4467}" type="presOf" srcId="{CD239BB3-62DC-4B12-952C-BE8E8EBFFE29}" destId="{6677DAA3-EA95-46F9-BDAB-4DFFB4B12F5A}" srcOrd="1" destOrd="0" presId="urn:microsoft.com/office/officeart/2005/8/layout/list1"/>
    <dgm:cxn modelId="{8723EE97-DDD7-40EE-B5C5-BF02C0EDF8F8}" type="presOf" srcId="{BDDB441F-905D-4AE0-B0D1-EF6335E09416}" destId="{E54EF764-42E3-45DC-B7DD-C052064BF308}" srcOrd="1" destOrd="0" presId="urn:microsoft.com/office/officeart/2005/8/layout/list1"/>
    <dgm:cxn modelId="{7E8C0207-9A73-4560-92A7-FBEAE88640A6}" srcId="{5C24FCD7-9CD5-4AD0-AAB8-D526224A8CCC}" destId="{756E41EC-660C-49B4-82A6-9E9F9076E26B}" srcOrd="1" destOrd="0" parTransId="{603DC408-91E9-47DB-A5A5-D351A86CDDEC}" sibTransId="{A3B1BC26-270A-451B-9C94-BC6708E32C5D}"/>
    <dgm:cxn modelId="{19BA2D89-3D5A-491F-8F77-118550886F53}" type="presOf" srcId="{CD239BB3-62DC-4B12-952C-BE8E8EBFFE29}" destId="{9D87BD1C-177C-41C1-B9C6-A8D8A4FFDB6D}" srcOrd="0" destOrd="0" presId="urn:microsoft.com/office/officeart/2005/8/layout/list1"/>
    <dgm:cxn modelId="{28B12F53-FD33-4511-B83A-0C252FF34313}" srcId="{5C24FCD7-9CD5-4AD0-AAB8-D526224A8CCC}" destId="{CD239BB3-62DC-4B12-952C-BE8E8EBFFE29}" srcOrd="0" destOrd="0" parTransId="{0D93B274-B26D-414E-8106-351E4642AAF5}" sibTransId="{AF55AE2E-7FA8-43D3-ADC6-9296BE94654F}"/>
    <dgm:cxn modelId="{40DF3CF9-3339-4DDB-81C1-E5E0AE028551}" type="presOf" srcId="{756E41EC-660C-49B4-82A6-9E9F9076E26B}" destId="{C89B33A2-C3FE-4A5A-BB7F-7F5F4AA96F22}" srcOrd="0" destOrd="0" presId="urn:microsoft.com/office/officeart/2005/8/layout/list1"/>
    <dgm:cxn modelId="{CED6AAB5-D8EC-478F-A2DC-302FFC7F637C}" type="presOf" srcId="{5C24FCD7-9CD5-4AD0-AAB8-D526224A8CCC}" destId="{0B87EAE3-65C4-4AF0-8656-623BD0AF21A9}" srcOrd="0" destOrd="0" presId="urn:microsoft.com/office/officeart/2005/8/layout/list1"/>
    <dgm:cxn modelId="{F9D9DD05-776B-41FC-9436-BC5EB6787BBE}" type="presParOf" srcId="{0B87EAE3-65C4-4AF0-8656-623BD0AF21A9}" destId="{02933088-BA23-4AA2-9509-8B300525AA36}" srcOrd="0" destOrd="0" presId="urn:microsoft.com/office/officeart/2005/8/layout/list1"/>
    <dgm:cxn modelId="{DFCD5E8E-3654-43FF-8AD8-A8686C98C103}" type="presParOf" srcId="{02933088-BA23-4AA2-9509-8B300525AA36}" destId="{9D87BD1C-177C-41C1-B9C6-A8D8A4FFDB6D}" srcOrd="0" destOrd="0" presId="urn:microsoft.com/office/officeart/2005/8/layout/list1"/>
    <dgm:cxn modelId="{EBBB49BB-F105-49C0-8F0E-AA4762F50130}" type="presParOf" srcId="{02933088-BA23-4AA2-9509-8B300525AA36}" destId="{6677DAA3-EA95-46F9-BDAB-4DFFB4B12F5A}" srcOrd="1" destOrd="0" presId="urn:microsoft.com/office/officeart/2005/8/layout/list1"/>
    <dgm:cxn modelId="{66BB5A49-B6AA-47A5-8EA4-BD24D4B17AE2}" type="presParOf" srcId="{0B87EAE3-65C4-4AF0-8656-623BD0AF21A9}" destId="{259CB432-3ED6-4354-84B5-F8AD06B7B950}" srcOrd="1" destOrd="0" presId="urn:microsoft.com/office/officeart/2005/8/layout/list1"/>
    <dgm:cxn modelId="{65776045-4110-41B9-B647-046EC539C86D}" type="presParOf" srcId="{0B87EAE3-65C4-4AF0-8656-623BD0AF21A9}" destId="{D2E54C1B-7861-4B6F-81BD-A019671C7440}" srcOrd="2" destOrd="0" presId="urn:microsoft.com/office/officeart/2005/8/layout/list1"/>
    <dgm:cxn modelId="{0DA9EBDD-E9F0-4611-90F9-C616C9D9ADD4}" type="presParOf" srcId="{0B87EAE3-65C4-4AF0-8656-623BD0AF21A9}" destId="{1866F299-B0ED-4DFA-A839-0101221B65AC}" srcOrd="3" destOrd="0" presId="urn:microsoft.com/office/officeart/2005/8/layout/list1"/>
    <dgm:cxn modelId="{98A10FC8-A7AC-46BB-A01B-35FBF848FEB9}" type="presParOf" srcId="{0B87EAE3-65C4-4AF0-8656-623BD0AF21A9}" destId="{7A6FAB49-E9D8-4D94-A3AE-192E8B87E1B2}" srcOrd="4" destOrd="0" presId="urn:microsoft.com/office/officeart/2005/8/layout/list1"/>
    <dgm:cxn modelId="{C7B83514-31A2-4BAD-84A5-35D6AB0DDD6B}" type="presParOf" srcId="{7A6FAB49-E9D8-4D94-A3AE-192E8B87E1B2}" destId="{C89B33A2-C3FE-4A5A-BB7F-7F5F4AA96F22}" srcOrd="0" destOrd="0" presId="urn:microsoft.com/office/officeart/2005/8/layout/list1"/>
    <dgm:cxn modelId="{1D20D08F-4AC7-414C-9C4C-62A372E1B7AE}" type="presParOf" srcId="{7A6FAB49-E9D8-4D94-A3AE-192E8B87E1B2}" destId="{1EE7A447-3111-46F3-A569-A0A00DE92F5B}" srcOrd="1" destOrd="0" presId="urn:microsoft.com/office/officeart/2005/8/layout/list1"/>
    <dgm:cxn modelId="{7DBB7136-88E9-41A6-8A4C-8E7E80E3588D}" type="presParOf" srcId="{0B87EAE3-65C4-4AF0-8656-623BD0AF21A9}" destId="{B4753E6A-DB5E-41A2-856A-40F8DB845C06}" srcOrd="5" destOrd="0" presId="urn:microsoft.com/office/officeart/2005/8/layout/list1"/>
    <dgm:cxn modelId="{923A76D1-61AD-4690-BA07-CC11A1D51149}" type="presParOf" srcId="{0B87EAE3-65C4-4AF0-8656-623BD0AF21A9}" destId="{554CD972-9522-4976-8CE3-722BDE72AF0E}" srcOrd="6" destOrd="0" presId="urn:microsoft.com/office/officeart/2005/8/layout/list1"/>
    <dgm:cxn modelId="{79DDE15C-0E60-4751-849B-4C0B09AEA927}" type="presParOf" srcId="{0B87EAE3-65C4-4AF0-8656-623BD0AF21A9}" destId="{DA1435CF-C40A-4089-BEA5-F160B76402AE}" srcOrd="7" destOrd="0" presId="urn:microsoft.com/office/officeart/2005/8/layout/list1"/>
    <dgm:cxn modelId="{C18BF51A-7B34-4974-997B-23E1CDDE702E}" type="presParOf" srcId="{0B87EAE3-65C4-4AF0-8656-623BD0AF21A9}" destId="{5C23155A-04A1-4547-8721-1D290034E022}" srcOrd="8" destOrd="0" presId="urn:microsoft.com/office/officeart/2005/8/layout/list1"/>
    <dgm:cxn modelId="{9E2CF5E3-FB43-4BE9-AE34-14BF97BB4FDC}" type="presParOf" srcId="{5C23155A-04A1-4547-8721-1D290034E022}" destId="{E2C52966-32A4-45E4-9D3D-B714DE50D6A9}" srcOrd="0" destOrd="0" presId="urn:microsoft.com/office/officeart/2005/8/layout/list1"/>
    <dgm:cxn modelId="{8EECED03-B4E0-4290-B875-3F93BF62E855}" type="presParOf" srcId="{5C23155A-04A1-4547-8721-1D290034E022}" destId="{E54EF764-42E3-45DC-B7DD-C052064BF308}" srcOrd="1" destOrd="0" presId="urn:microsoft.com/office/officeart/2005/8/layout/list1"/>
    <dgm:cxn modelId="{85E66987-AAD0-46AA-937C-ED3FC0E2994C}" type="presParOf" srcId="{0B87EAE3-65C4-4AF0-8656-623BD0AF21A9}" destId="{7F6472AC-A6DD-41F2-BB2A-8D08729FB4FE}" srcOrd="9" destOrd="0" presId="urn:microsoft.com/office/officeart/2005/8/layout/list1"/>
    <dgm:cxn modelId="{47B5BE41-54C0-4CA0-A7D7-D1DC44495247}" type="presParOf" srcId="{0B87EAE3-65C4-4AF0-8656-623BD0AF21A9}" destId="{461BD920-5E05-4E8A-9BAA-AEFBB320154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E6D59A-6519-48B0-82D5-2B23A418ED27}">
      <dsp:nvSpPr>
        <dsp:cNvPr id="0" name=""/>
        <dsp:cNvSpPr/>
      </dsp:nvSpPr>
      <dsp:spPr>
        <a:xfrm>
          <a:off x="1405678" y="0"/>
          <a:ext cx="2611766" cy="154817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800" kern="1200" dirty="0" smtClean="0"/>
            <a:t>Politici publice</a:t>
          </a:r>
          <a:endParaRPr lang="ro-RO" sz="1800" kern="1200" dirty="0"/>
        </a:p>
      </dsp:txBody>
      <dsp:txXfrm>
        <a:off x="2058620" y="774086"/>
        <a:ext cx="1305883" cy="774086"/>
      </dsp:txXfrm>
    </dsp:sp>
    <dsp:sp modelId="{6F618247-A8E2-4C1B-8D3D-F7DAF2F983C0}">
      <dsp:nvSpPr>
        <dsp:cNvPr id="0" name=""/>
        <dsp:cNvSpPr/>
      </dsp:nvSpPr>
      <dsp:spPr>
        <a:xfrm>
          <a:off x="130155" y="1548172"/>
          <a:ext cx="2582103" cy="154817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800" kern="1200" dirty="0" smtClean="0"/>
            <a:t>Cercetare</a:t>
          </a:r>
          <a:endParaRPr lang="ro-RO" sz="1800" kern="1200" dirty="0"/>
        </a:p>
      </dsp:txBody>
      <dsp:txXfrm>
        <a:off x="775681" y="2322258"/>
        <a:ext cx="1291051" cy="774086"/>
      </dsp:txXfrm>
    </dsp:sp>
    <dsp:sp modelId="{D69C1630-BC33-4359-BAA3-D5696ED5F392}">
      <dsp:nvSpPr>
        <dsp:cNvPr id="0" name=""/>
        <dsp:cNvSpPr/>
      </dsp:nvSpPr>
      <dsp:spPr>
        <a:xfrm rot="10800000">
          <a:off x="1405670" y="1548172"/>
          <a:ext cx="2611781" cy="154817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o-RO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o-RO" sz="20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800" kern="1200" dirty="0" smtClean="0"/>
            <a:t>Consultanță și formare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o-RO" sz="1800" kern="1200" dirty="0"/>
        </a:p>
      </dsp:txBody>
      <dsp:txXfrm rot="10800000">
        <a:off x="2058615" y="1548172"/>
        <a:ext cx="1305891" cy="774086"/>
      </dsp:txXfrm>
    </dsp:sp>
    <dsp:sp modelId="{26627BC4-8EF9-4650-BE76-1976117921BA}">
      <dsp:nvSpPr>
        <dsp:cNvPr id="0" name=""/>
        <dsp:cNvSpPr/>
      </dsp:nvSpPr>
      <dsp:spPr>
        <a:xfrm>
          <a:off x="2727097" y="1548172"/>
          <a:ext cx="2582087" cy="154817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800" kern="1200" dirty="0" smtClean="0"/>
            <a:t>Promovare</a:t>
          </a:r>
          <a:endParaRPr lang="ro-RO" sz="1800" kern="1200" dirty="0"/>
        </a:p>
      </dsp:txBody>
      <dsp:txXfrm>
        <a:off x="3372619" y="2322258"/>
        <a:ext cx="1291043" cy="7740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E54C1B-7861-4B6F-81BD-A019671C7440}">
      <dsp:nvSpPr>
        <dsp:cNvPr id="0" name=""/>
        <dsp:cNvSpPr/>
      </dsp:nvSpPr>
      <dsp:spPr>
        <a:xfrm>
          <a:off x="0" y="464019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77DAA3-EA95-46F9-BDAB-4DFFB4B12F5A}">
      <dsp:nvSpPr>
        <dsp:cNvPr id="0" name=""/>
        <dsp:cNvSpPr/>
      </dsp:nvSpPr>
      <dsp:spPr>
        <a:xfrm>
          <a:off x="304800" y="6459"/>
          <a:ext cx="5780391" cy="9151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0" kern="1200" dirty="0" err="1" smtClean="0"/>
            <a:t>Comunitatea</a:t>
          </a:r>
          <a:r>
            <a:rPr lang="en-US" sz="2000" b="1" i="0" kern="1200" dirty="0" smtClean="0"/>
            <a:t> rural</a:t>
          </a:r>
          <a:r>
            <a:rPr lang="ro-RO" sz="2000" b="1" i="0" kern="1200" dirty="0" smtClean="0"/>
            <a:t>ă î</a:t>
          </a:r>
          <a:r>
            <a:rPr lang="en-US" sz="2000" b="1" i="0" kern="1200" dirty="0" smtClean="0"/>
            <a:t>n </a:t>
          </a:r>
          <a:r>
            <a:rPr lang="en-US" sz="2000" b="1" i="0" kern="1200" dirty="0" err="1" smtClean="0"/>
            <a:t>prezent</a:t>
          </a:r>
          <a:endParaRPr lang="en-US" sz="2000" kern="1200" dirty="0"/>
        </a:p>
      </dsp:txBody>
      <dsp:txXfrm>
        <a:off x="349472" y="51131"/>
        <a:ext cx="5691047" cy="825776"/>
      </dsp:txXfrm>
    </dsp:sp>
    <dsp:sp modelId="{554CD972-9522-4976-8CE3-722BDE72AF0E}">
      <dsp:nvSpPr>
        <dsp:cNvPr id="0" name=""/>
        <dsp:cNvSpPr/>
      </dsp:nvSpPr>
      <dsp:spPr>
        <a:xfrm>
          <a:off x="0" y="1870179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E7A447-3111-46F3-A569-A0A00DE92F5B}">
      <dsp:nvSpPr>
        <dsp:cNvPr id="0" name=""/>
        <dsp:cNvSpPr/>
      </dsp:nvSpPr>
      <dsp:spPr>
        <a:xfrm>
          <a:off x="304800" y="1412619"/>
          <a:ext cx="5780391" cy="9151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0" kern="1200" dirty="0" err="1" smtClean="0"/>
            <a:t>Economia</a:t>
          </a:r>
          <a:r>
            <a:rPr lang="en-US" sz="2000" b="1" i="0" kern="1200" dirty="0" smtClean="0"/>
            <a:t> </a:t>
          </a:r>
          <a:r>
            <a:rPr lang="en-US" sz="2000" b="1" i="0" kern="1200" dirty="0" err="1" smtClean="0"/>
            <a:t>sociala</a:t>
          </a:r>
          <a:r>
            <a:rPr lang="en-US" sz="2000" b="1" i="0" kern="1200" dirty="0" smtClean="0"/>
            <a:t> </a:t>
          </a:r>
          <a:r>
            <a:rPr lang="ro-RO" sz="2000" b="1" i="0" kern="1200" dirty="0" smtClean="0"/>
            <a:t>– premise pentru dezvoltarea inițiativelor de antreprenoriat social</a:t>
          </a:r>
          <a:endParaRPr lang="en-US" sz="2000" kern="1200" dirty="0"/>
        </a:p>
      </dsp:txBody>
      <dsp:txXfrm>
        <a:off x="349472" y="1457291"/>
        <a:ext cx="5691047" cy="825776"/>
      </dsp:txXfrm>
    </dsp:sp>
    <dsp:sp modelId="{461BD920-5E05-4E8A-9BAA-AEFBB3201544}">
      <dsp:nvSpPr>
        <dsp:cNvPr id="0" name=""/>
        <dsp:cNvSpPr/>
      </dsp:nvSpPr>
      <dsp:spPr>
        <a:xfrm>
          <a:off x="0" y="3276340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4EF764-42E3-45DC-B7DD-C052064BF308}">
      <dsp:nvSpPr>
        <dsp:cNvPr id="0" name=""/>
        <dsp:cNvSpPr/>
      </dsp:nvSpPr>
      <dsp:spPr>
        <a:xfrm>
          <a:off x="304800" y="2818780"/>
          <a:ext cx="5780391" cy="9151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000" b="1" i="0" kern="1200" dirty="0" smtClean="0"/>
            <a:t>Asocierea în mediul rural</a:t>
          </a:r>
          <a:endParaRPr lang="en-US" sz="2000" kern="1200" dirty="0"/>
        </a:p>
      </dsp:txBody>
      <dsp:txXfrm>
        <a:off x="349472" y="2863452"/>
        <a:ext cx="5691047" cy="8257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E54C1B-7861-4B6F-81BD-A019671C7440}">
      <dsp:nvSpPr>
        <dsp:cNvPr id="0" name=""/>
        <dsp:cNvSpPr/>
      </dsp:nvSpPr>
      <dsp:spPr>
        <a:xfrm>
          <a:off x="0" y="464019"/>
          <a:ext cx="6552728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77DAA3-EA95-46F9-BDAB-4DFFB4B12F5A}">
      <dsp:nvSpPr>
        <dsp:cNvPr id="0" name=""/>
        <dsp:cNvSpPr/>
      </dsp:nvSpPr>
      <dsp:spPr>
        <a:xfrm>
          <a:off x="327636" y="6459"/>
          <a:ext cx="6213473" cy="915120"/>
        </a:xfrm>
        <a:prstGeom prst="roundRect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374" tIns="0" rIns="17337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</dsp:txBody>
      <dsp:txXfrm>
        <a:off x="372308" y="51131"/>
        <a:ext cx="6124129" cy="825776"/>
      </dsp:txXfrm>
    </dsp:sp>
    <dsp:sp modelId="{554CD972-9522-4976-8CE3-722BDE72AF0E}">
      <dsp:nvSpPr>
        <dsp:cNvPr id="0" name=""/>
        <dsp:cNvSpPr/>
      </dsp:nvSpPr>
      <dsp:spPr>
        <a:xfrm>
          <a:off x="0" y="1870179"/>
          <a:ext cx="6552728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E7A447-3111-46F3-A569-A0A00DE92F5B}">
      <dsp:nvSpPr>
        <dsp:cNvPr id="0" name=""/>
        <dsp:cNvSpPr/>
      </dsp:nvSpPr>
      <dsp:spPr>
        <a:xfrm>
          <a:off x="327636" y="1412619"/>
          <a:ext cx="6213473" cy="9151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374" tIns="0" rIns="17337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i="0" kern="1200" dirty="0" smtClean="0"/>
            <a:t>ECONOMIA SOCIAL</a:t>
          </a:r>
          <a:r>
            <a:rPr lang="ro-RO" sz="2000" b="1" i="0" kern="1200" dirty="0" smtClean="0"/>
            <a:t>Ă</a:t>
          </a:r>
          <a:r>
            <a:rPr lang="en-US" sz="2000" b="1" i="0" kern="1200" dirty="0" smtClean="0"/>
            <a:t> </a:t>
          </a:r>
          <a:r>
            <a:rPr lang="ro-RO" sz="2000" b="1" i="0" kern="1200" dirty="0" smtClean="0"/>
            <a:t>– PREMISE PENTRU DEZVOLTAREA INIȚIATIVELOR DE ANTREPRENORIAT SOCIAL</a:t>
          </a:r>
          <a:endParaRPr lang="en-US" sz="2000" kern="1200" dirty="0"/>
        </a:p>
      </dsp:txBody>
      <dsp:txXfrm>
        <a:off x="372308" y="1457291"/>
        <a:ext cx="6124129" cy="825776"/>
      </dsp:txXfrm>
    </dsp:sp>
    <dsp:sp modelId="{461BD920-5E05-4E8A-9BAA-AEFBB3201544}">
      <dsp:nvSpPr>
        <dsp:cNvPr id="0" name=""/>
        <dsp:cNvSpPr/>
      </dsp:nvSpPr>
      <dsp:spPr>
        <a:xfrm>
          <a:off x="0" y="3276340"/>
          <a:ext cx="6552728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4EF764-42E3-45DC-B7DD-C052064BF308}">
      <dsp:nvSpPr>
        <dsp:cNvPr id="0" name=""/>
        <dsp:cNvSpPr/>
      </dsp:nvSpPr>
      <dsp:spPr>
        <a:xfrm>
          <a:off x="327636" y="2818780"/>
          <a:ext cx="6213473" cy="915120"/>
        </a:xfrm>
        <a:prstGeom prst="roundRect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374" tIns="0" rIns="17337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</dsp:txBody>
      <dsp:txXfrm>
        <a:off x="372308" y="2863452"/>
        <a:ext cx="6124129" cy="82577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E54C1B-7861-4B6F-81BD-A019671C7440}">
      <dsp:nvSpPr>
        <dsp:cNvPr id="0" name=""/>
        <dsp:cNvSpPr/>
      </dsp:nvSpPr>
      <dsp:spPr>
        <a:xfrm>
          <a:off x="0" y="432048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77DAA3-EA95-46F9-BDAB-4DFFB4B12F5A}">
      <dsp:nvSpPr>
        <dsp:cNvPr id="0" name=""/>
        <dsp:cNvSpPr/>
      </dsp:nvSpPr>
      <dsp:spPr>
        <a:xfrm>
          <a:off x="304800" y="6459"/>
          <a:ext cx="5780391" cy="915120"/>
        </a:xfrm>
        <a:prstGeom prst="roundRect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</dsp:txBody>
      <dsp:txXfrm>
        <a:off x="349472" y="51131"/>
        <a:ext cx="5691047" cy="825776"/>
      </dsp:txXfrm>
    </dsp:sp>
    <dsp:sp modelId="{554CD972-9522-4976-8CE3-722BDE72AF0E}">
      <dsp:nvSpPr>
        <dsp:cNvPr id="0" name=""/>
        <dsp:cNvSpPr/>
      </dsp:nvSpPr>
      <dsp:spPr>
        <a:xfrm>
          <a:off x="0" y="1870179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E7A447-3111-46F3-A569-A0A00DE92F5B}">
      <dsp:nvSpPr>
        <dsp:cNvPr id="0" name=""/>
        <dsp:cNvSpPr/>
      </dsp:nvSpPr>
      <dsp:spPr>
        <a:xfrm>
          <a:off x="304800" y="1412619"/>
          <a:ext cx="5780391" cy="915120"/>
        </a:xfrm>
        <a:prstGeom prst="roundRect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000" b="1" i="0" kern="1200" dirty="0" smtClean="0"/>
            <a:t>premise pentru dezvoltarea inițiativelor de antreprenoriat social</a:t>
          </a:r>
          <a:endParaRPr lang="en-US" sz="2000" kern="1200" dirty="0"/>
        </a:p>
      </dsp:txBody>
      <dsp:txXfrm>
        <a:off x="349472" y="1457291"/>
        <a:ext cx="5691047" cy="825776"/>
      </dsp:txXfrm>
    </dsp:sp>
    <dsp:sp modelId="{461BD920-5E05-4E8A-9BAA-AEFBB3201544}">
      <dsp:nvSpPr>
        <dsp:cNvPr id="0" name=""/>
        <dsp:cNvSpPr/>
      </dsp:nvSpPr>
      <dsp:spPr>
        <a:xfrm>
          <a:off x="0" y="3276340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4EF764-42E3-45DC-B7DD-C052064BF308}">
      <dsp:nvSpPr>
        <dsp:cNvPr id="0" name=""/>
        <dsp:cNvSpPr/>
      </dsp:nvSpPr>
      <dsp:spPr>
        <a:xfrm>
          <a:off x="304800" y="2818780"/>
          <a:ext cx="5780391" cy="9151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000" b="1" i="0" kern="1200" dirty="0" smtClean="0"/>
            <a:t>Asocierea în mediul rural</a:t>
          </a:r>
          <a:endParaRPr lang="en-US" sz="2000" kern="1200" dirty="0"/>
        </a:p>
      </dsp:txBody>
      <dsp:txXfrm>
        <a:off x="349472" y="2863452"/>
        <a:ext cx="5691047" cy="8257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87616C-8E0C-425B-A5FD-5EEB3C9AD246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3146AC-FBF6-43E4-B634-8B5065182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3171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FF5C4A-B909-4673-9E5A-199CAB32DA5C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97BB38-5E56-4032-9E80-18DE8BA12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67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E2A2A-7D49-47C0-8EAA-F302EB327E9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701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o-RO" b="1" smtClean="0"/>
              <a:t/>
            </a:r>
            <a:br>
              <a:rPr lang="ro-RO" b="1" smtClean="0"/>
            </a:br>
            <a:endParaRPr lang="en-GB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34555" indent="-282521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30084" indent="-226017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582118" indent="-226017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34151" indent="-226017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486185" indent="-22601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38219" indent="-22601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390252" indent="-22601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42286" indent="-226017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6CC6FE-9D94-49AC-BC36-3BCC1A00A0C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_ppt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14" y="0"/>
            <a:ext cx="914257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400" b="1"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o-R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0" i="1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ro-RO" dirty="0"/>
          </a:p>
        </p:txBody>
      </p:sp>
      <p:pic>
        <p:nvPicPr>
          <p:cNvPr id="8" name="Picture 1" descr="logo color fond alb"/>
          <p:cNvPicPr>
            <a:picLocks noChangeAspect="1" noChangeArrowheads="1"/>
          </p:cNvPicPr>
          <p:nvPr userDrawn="1"/>
        </p:nvPicPr>
        <p:blipFill>
          <a:blip r:embed="rId3" cstate="print"/>
          <a:srcRect l="3725" t="15190" r="7056" b="16455"/>
          <a:stretch>
            <a:fillRect/>
          </a:stretch>
        </p:blipFill>
        <p:spPr bwMode="auto">
          <a:xfrm>
            <a:off x="585589" y="0"/>
            <a:ext cx="4562475" cy="942975"/>
          </a:xfrm>
          <a:prstGeom prst="rect">
            <a:avLst/>
          </a:prstGeom>
          <a:noFill/>
        </p:spPr>
      </p:pic>
      <p:pic>
        <p:nvPicPr>
          <p:cNvPr id="9" name="Picture 3" descr="fdsc_LS3A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48897" y="173013"/>
            <a:ext cx="1171575" cy="447675"/>
          </a:xfrm>
          <a:prstGeom prst="rect">
            <a:avLst/>
          </a:prstGeom>
          <a:noFill/>
        </p:spPr>
      </p:pic>
      <p:sp>
        <p:nvSpPr>
          <p:cNvPr id="10" name="Rectangle 3"/>
          <p:cNvSpPr>
            <a:spLocks noChangeArrowheads="1"/>
          </p:cNvSpPr>
          <p:nvPr userDrawn="1"/>
        </p:nvSpPr>
        <p:spPr bwMode="auto">
          <a:xfrm>
            <a:off x="0" y="908720"/>
            <a:ext cx="91440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5943600" algn="r"/>
              </a:tabLst>
            </a:pP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Proiect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cofinanţat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din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Fondul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Social European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prin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Programul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Operaţional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Sectorial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Dezvoltarea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Resurselor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Umane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2007- 2013  “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Investeşte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în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oameni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!”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0"/>
          <p:cNvPicPr/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112938"/>
            <a:ext cx="1080120" cy="795782"/>
          </a:xfrm>
          <a:prstGeom prst="rect">
            <a:avLst/>
          </a:prstGeom>
        </p:spPr>
      </p:pic>
      <p:grpSp>
        <p:nvGrpSpPr>
          <p:cNvPr id="16" name="Group 15"/>
          <p:cNvGrpSpPr/>
          <p:nvPr userDrawn="1"/>
        </p:nvGrpSpPr>
        <p:grpSpPr>
          <a:xfrm>
            <a:off x="2415854" y="6101591"/>
            <a:ext cx="4397869" cy="701933"/>
            <a:chOff x="2415854" y="6101591"/>
            <a:chExt cx="4397869" cy="701933"/>
          </a:xfrm>
        </p:grpSpPr>
        <p:pic>
          <p:nvPicPr>
            <p:cNvPr id="17" name="Picture 15" descr="Description: sigla%20iccv%20-%20bogdan"/>
            <p:cNvPicPr>
              <a:picLocks noChangeAspect="1" noChangeArrowheads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5854" y="6101591"/>
              <a:ext cx="515545" cy="648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7"/>
            <p:cNvPicPr>
              <a:picLocks noChangeAspect="1" noChangeArrowheads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4064" y="6269328"/>
              <a:ext cx="1143000" cy="3667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6" descr="Description: Semnatura compusa OISPODRU MECTS"/>
            <p:cNvPicPr>
              <a:picLocks noChangeAspect="1" noChangeArrowheads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7864" y="6101592"/>
              <a:ext cx="590766" cy="701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8" descr="Description: Sigla CNPS m"/>
            <p:cNvPicPr>
              <a:picLocks noChangeAspect="1" noChangeArrowheads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6136" y="6261473"/>
              <a:ext cx="1017587" cy="361950"/>
            </a:xfrm>
            <a:prstGeom prst="rect">
              <a:avLst/>
            </a:prstGeom>
            <a:solidFill>
              <a:srgbClr val="00CCFF"/>
            </a:solidFill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061864"/>
            <a:ext cx="7859216" cy="1143000"/>
          </a:xfrm>
        </p:spPr>
        <p:txBody>
          <a:bodyPr>
            <a:normAutofit/>
          </a:bodyPr>
          <a:lstStyle>
            <a:lvl1pPr>
              <a:defRPr lang="ro-RO" sz="4400" b="1" kern="1200" dirty="0" smtClean="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2215405"/>
            <a:ext cx="7859216" cy="3589859"/>
          </a:xfrm>
        </p:spPr>
        <p:txBody>
          <a:bodyPr/>
          <a:lstStyle>
            <a:lvl1pPr>
              <a:defRPr i="1">
                <a:solidFill>
                  <a:schemeClr val="accent6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o-R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55576" y="1484784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96752"/>
            <a:ext cx="8229600" cy="936104"/>
          </a:xfr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ro-RO" sz="4400" b="1" kern="1200" dirty="0" smtClean="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5405"/>
            <a:ext cx="4038600" cy="3877891"/>
          </a:xfrm>
        </p:spPr>
        <p:txBody>
          <a:bodyPr/>
          <a:lstStyle>
            <a:lvl1pPr>
              <a:defRPr sz="2800" i="1">
                <a:solidFill>
                  <a:schemeClr val="accent6"/>
                </a:solidFill>
              </a:defRPr>
            </a:lvl1pPr>
            <a:lvl2pPr>
              <a:defRPr sz="2400">
                <a:solidFill>
                  <a:srgbClr val="002060"/>
                </a:solidFill>
              </a:defRPr>
            </a:lvl2pPr>
            <a:lvl3pPr>
              <a:defRPr sz="2000">
                <a:solidFill>
                  <a:srgbClr val="002060"/>
                </a:solidFill>
              </a:defRPr>
            </a:lvl3pPr>
            <a:lvl4pPr>
              <a:defRPr sz="1800">
                <a:solidFill>
                  <a:srgbClr val="002060"/>
                </a:solidFill>
              </a:defRPr>
            </a:lvl4pPr>
            <a:lvl5pPr>
              <a:defRPr sz="1800">
                <a:solidFill>
                  <a:srgbClr val="00206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o-R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15405"/>
            <a:ext cx="4038600" cy="3877891"/>
          </a:xfrm>
        </p:spPr>
        <p:txBody>
          <a:bodyPr/>
          <a:lstStyle>
            <a:lvl1pPr>
              <a:defRPr sz="2800" i="1">
                <a:solidFill>
                  <a:schemeClr val="accent6"/>
                </a:solidFill>
              </a:defRPr>
            </a:lvl1pPr>
            <a:lvl2pPr>
              <a:defRPr sz="2400">
                <a:solidFill>
                  <a:srgbClr val="002060"/>
                </a:solidFill>
              </a:defRPr>
            </a:lvl2pPr>
            <a:lvl3pPr>
              <a:defRPr sz="2000">
                <a:solidFill>
                  <a:srgbClr val="002060"/>
                </a:solidFill>
              </a:defRPr>
            </a:lvl3pPr>
            <a:lvl4pPr>
              <a:defRPr sz="1800">
                <a:solidFill>
                  <a:srgbClr val="002060"/>
                </a:solidFill>
              </a:defRPr>
            </a:lvl4pPr>
            <a:lvl5pPr>
              <a:defRPr sz="1800">
                <a:solidFill>
                  <a:srgbClr val="00206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o-R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96752"/>
            <a:ext cx="8229600" cy="936104"/>
          </a:xfrm>
        </p:spPr>
        <p:txBody>
          <a:bodyPr/>
          <a:lstStyle>
            <a:lvl1pPr>
              <a:defRPr b="1"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o-R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32856"/>
            <a:ext cx="4040188" cy="576064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790080"/>
            <a:ext cx="4040188" cy="3951288"/>
          </a:xfrm>
        </p:spPr>
        <p:txBody>
          <a:bodyPr/>
          <a:lstStyle>
            <a:lvl1pPr>
              <a:defRPr sz="2400" i="1">
                <a:solidFill>
                  <a:schemeClr val="accent6"/>
                </a:solidFill>
              </a:defRPr>
            </a:lvl1pPr>
            <a:lvl2pPr>
              <a:defRPr sz="2000">
                <a:solidFill>
                  <a:srgbClr val="002060"/>
                </a:solidFill>
              </a:defRPr>
            </a:lvl2pPr>
            <a:lvl3pPr>
              <a:defRPr sz="1800">
                <a:solidFill>
                  <a:srgbClr val="002060"/>
                </a:solidFill>
              </a:defRPr>
            </a:lvl3pPr>
            <a:lvl4pPr>
              <a:defRPr sz="1600">
                <a:solidFill>
                  <a:srgbClr val="002060"/>
                </a:solidFill>
              </a:defRPr>
            </a:lvl4pPr>
            <a:lvl5pPr>
              <a:defRPr sz="1600">
                <a:solidFill>
                  <a:srgbClr val="00206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o-R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141166"/>
            <a:ext cx="4041775" cy="63976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790080"/>
            <a:ext cx="4041775" cy="3951288"/>
          </a:xfrm>
        </p:spPr>
        <p:txBody>
          <a:bodyPr/>
          <a:lstStyle>
            <a:lvl1pPr>
              <a:defRPr sz="2400" i="1">
                <a:solidFill>
                  <a:schemeClr val="accent6"/>
                </a:solidFill>
              </a:defRPr>
            </a:lvl1pPr>
            <a:lvl2pPr>
              <a:defRPr sz="2000">
                <a:solidFill>
                  <a:srgbClr val="002060"/>
                </a:solidFill>
              </a:defRPr>
            </a:lvl2pPr>
            <a:lvl3pPr>
              <a:defRPr sz="1800">
                <a:solidFill>
                  <a:srgbClr val="002060"/>
                </a:solidFill>
              </a:defRPr>
            </a:lvl3pPr>
            <a:lvl4pPr>
              <a:defRPr sz="1600">
                <a:solidFill>
                  <a:srgbClr val="002060"/>
                </a:solidFill>
              </a:defRPr>
            </a:lvl4pPr>
            <a:lvl5pPr>
              <a:defRPr sz="1600">
                <a:solidFill>
                  <a:srgbClr val="00206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o-RO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4C926-64B6-48E1-ADCB-064D13FDFA81}" type="datetimeFigureOut">
              <a:rPr lang="ro-RO" smtClean="0"/>
              <a:pPr/>
              <a:t>13.12.2012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98B7D-E5B4-4852-A579-FEAD45745FD3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29600" cy="1143000"/>
          </a:xfrm>
        </p:spPr>
        <p:txBody>
          <a:bodyPr/>
          <a:lstStyle>
            <a:lvl1pPr>
              <a:defRPr b="1"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o-R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98B7D-E5B4-4852-A579-FEAD45745FD3}" type="slidenum">
              <a:rPr lang="ro-RO" smtClean="0"/>
              <a:pPr/>
              <a:t>‹#›</a:t>
            </a:fld>
            <a:endParaRPr lang="ro-RO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5EC4C926-64B6-48E1-ADCB-064D13FDFA81}" type="datetimeFigureOut">
              <a:rPr lang="ro-RO" smtClean="0"/>
              <a:pPr/>
              <a:t>13.12.2012</a:t>
            </a:fld>
            <a:endParaRPr lang="ro-R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13" Type="http://schemas.openxmlformats.org/officeDocument/2006/relationships/image" Target="../media/image6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12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8.jpeg"/><Relationship Id="rId10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Relationship Id="rId14" Type="http://schemas.openxmlformats.org/officeDocument/2006/relationships/image" Target="../media/image7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ro-R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o-R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4C926-64B6-48E1-ADCB-064D13FDFA81}" type="datetimeFigureOut">
              <a:rPr lang="ro-RO" smtClean="0"/>
              <a:pPr/>
              <a:t>13.12.2012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A98B7D-E5B4-4852-A579-FEAD45745FD3}" type="slidenum">
              <a:rPr lang="ro-RO" smtClean="0"/>
              <a:pPr/>
              <a:t>‹#›</a:t>
            </a:fld>
            <a:endParaRPr lang="ro-RO"/>
          </a:p>
        </p:txBody>
      </p:sp>
      <p:pic>
        <p:nvPicPr>
          <p:cNvPr id="7" name="Picture 6" descr="background_ppt.jp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714" y="0"/>
            <a:ext cx="9142571" cy="6858000"/>
          </a:xfrm>
          <a:prstGeom prst="rect">
            <a:avLst/>
          </a:prstGeom>
        </p:spPr>
      </p:pic>
      <p:pic>
        <p:nvPicPr>
          <p:cNvPr id="9218" name="Picture 1" descr="logo color fond alb"/>
          <p:cNvPicPr>
            <a:picLocks noChangeAspect="1" noChangeArrowheads="1"/>
          </p:cNvPicPr>
          <p:nvPr userDrawn="1"/>
        </p:nvPicPr>
        <p:blipFill>
          <a:blip r:embed="rId9" cstate="print"/>
          <a:srcRect l="3725" t="15190" r="7056" b="16455"/>
          <a:stretch>
            <a:fillRect/>
          </a:stretch>
        </p:blipFill>
        <p:spPr bwMode="auto">
          <a:xfrm>
            <a:off x="539552" y="39341"/>
            <a:ext cx="4562475" cy="942975"/>
          </a:xfrm>
          <a:prstGeom prst="rect">
            <a:avLst/>
          </a:prstGeom>
          <a:noFill/>
        </p:spPr>
      </p:pic>
      <p:pic>
        <p:nvPicPr>
          <p:cNvPr id="9217" name="Picture 3" descr="fdsc_LS3A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740352" y="247649"/>
            <a:ext cx="1171575" cy="447675"/>
          </a:xfrm>
          <a:prstGeom prst="rect">
            <a:avLst/>
          </a:prstGeom>
          <a:noFill/>
        </p:spPr>
      </p:pic>
      <p:sp>
        <p:nvSpPr>
          <p:cNvPr id="9219" name="Rectangle 3"/>
          <p:cNvSpPr>
            <a:spLocks noChangeArrowheads="1"/>
          </p:cNvSpPr>
          <p:nvPr userDrawn="1"/>
        </p:nvSpPr>
        <p:spPr bwMode="auto">
          <a:xfrm>
            <a:off x="0" y="908720"/>
            <a:ext cx="91440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5943600" algn="r"/>
              </a:tabLst>
            </a:pPr>
            <a:r>
              <a:rPr kumimoji="0" lang="ro-RO" sz="900" b="0" i="0" u="none" strike="noStrike" cap="none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Proiect cofinanţat din Fondul Social European prin Programul Operaţional Sectorial Dezvoltarea Resurselor Umane 2007- 2013</a:t>
            </a:r>
            <a:r>
              <a:rPr kumimoji="0" lang="en-US" sz="900" b="0" i="0" u="none" strike="noStrike" cap="none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ro-RO" sz="900" b="0" i="0" u="none" strike="noStrike" cap="none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“Investeşte în oameni!”</a:t>
            </a:r>
            <a:endParaRPr kumimoji="0" lang="ro-RO" sz="1800" b="0" i="0" u="none" strike="noStrike" cap="none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0"/>
          <p:cNvPicPr/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112938"/>
            <a:ext cx="1080120" cy="795782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361845363"/>
              </p:ext>
            </p:extLst>
          </p:nvPr>
        </p:nvGraphicFramePr>
        <p:xfrm>
          <a:off x="1979713" y="4293096"/>
          <a:ext cx="4536503" cy="843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0119"/>
                <a:gridCol w="936104"/>
                <a:gridCol w="1296144"/>
                <a:gridCol w="1224136"/>
              </a:tblGrid>
              <a:tr h="8432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65755" algn="ctr"/>
                          <a:tab pos="5731510" algn="r"/>
                          <a:tab pos="4743450" algn="l"/>
                        </a:tabLst>
                      </a:pP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865755" algn="ctr"/>
                          <a:tab pos="5731510" algn="r"/>
                          <a:tab pos="4743450" algn="l"/>
                        </a:tabLst>
                      </a:pP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865755" algn="ctr"/>
                          <a:tab pos="5731510" algn="r"/>
                          <a:tab pos="4743450" algn="l"/>
                        </a:tabLst>
                      </a:pP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865755" algn="ctr"/>
                          <a:tab pos="5731510" algn="r"/>
                          <a:tab pos="4743450" algn="l"/>
                        </a:tabLst>
                      </a:pP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13" name="Group 12"/>
          <p:cNvGrpSpPr/>
          <p:nvPr userDrawn="1"/>
        </p:nvGrpSpPr>
        <p:grpSpPr>
          <a:xfrm>
            <a:off x="2415854" y="6101591"/>
            <a:ext cx="4397869" cy="701933"/>
            <a:chOff x="2415854" y="6101591"/>
            <a:chExt cx="4397869" cy="701933"/>
          </a:xfrm>
        </p:grpSpPr>
        <p:pic>
          <p:nvPicPr>
            <p:cNvPr id="2052" name="Picture 15" descr="Description: sigla%20iccv%20-%20bogdan"/>
            <p:cNvPicPr>
              <a:picLocks noChangeAspect="1" noChangeArrowheads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5854" y="6101591"/>
              <a:ext cx="515545" cy="648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Picture 17"/>
            <p:cNvPicPr>
              <a:picLocks noChangeAspect="1" noChangeArrowheads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4064" y="6269328"/>
              <a:ext cx="1143000" cy="3667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16" descr="Description: Semnatura compusa OISPODRU MECTS"/>
            <p:cNvPicPr>
              <a:picLocks noChangeAspect="1" noChangeArrowheads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7864" y="6101592"/>
              <a:ext cx="590766" cy="701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49" name="Picture 18" descr="Description: Sigla CNPS m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6136" y="6261473"/>
              <a:ext cx="1017587" cy="361950"/>
            </a:xfrm>
            <a:prstGeom prst="rect">
              <a:avLst/>
            </a:prstGeom>
            <a:solidFill>
              <a:srgbClr val="00CCFF"/>
            </a:solidFill>
          </p:spPr>
        </p:pic>
      </p:grp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1449635" y="339828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4743450" algn="r"/>
                <a:tab pos="5730875" algn="r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206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206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206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206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206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.jpe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.xml"/><Relationship Id="rId5" Type="http://schemas.openxmlformats.org/officeDocument/2006/relationships/image" Target="../media/image3.jpeg"/><Relationship Id="rId10" Type="http://schemas.microsoft.com/office/2007/relationships/diagramDrawing" Target="../diagrams/drawing1.xml"/><Relationship Id="rId4" Type="http://schemas.openxmlformats.org/officeDocument/2006/relationships/image" Target="../media/image2.jpeg"/><Relationship Id="rId9" Type="http://schemas.openxmlformats.org/officeDocument/2006/relationships/diagramColors" Target="../diagrams/colors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Microsoft_Excel_97-2003_Worksheet2.xls"/><Relationship Id="rId5" Type="http://schemas.openxmlformats.org/officeDocument/2006/relationships/image" Target="../media/image16.png"/><Relationship Id="rId4" Type="http://schemas.openxmlformats.org/officeDocument/2006/relationships/oleObject" Target="../embeddings/Microsoft_Excel_97-2003_Worksheet1.xls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adrian.secal@fdsc.ro" TargetMode="External"/><Relationship Id="rId2" Type="http://schemas.openxmlformats.org/officeDocument/2006/relationships/hyperlink" Target="http://www.ies.org.ro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o-RO" dirty="0" smtClean="0"/>
              <a:t>Asocierea </a:t>
            </a:r>
            <a:r>
              <a:rPr lang="en-US" dirty="0" smtClean="0"/>
              <a:t>– </a:t>
            </a:r>
            <a:r>
              <a:rPr lang="en-US" dirty="0"/>
              <a:t>o </a:t>
            </a:r>
            <a:r>
              <a:rPr lang="ro-RO" dirty="0" smtClean="0"/>
              <a:t>ș</a:t>
            </a:r>
            <a:r>
              <a:rPr lang="en-US" dirty="0" err="1" smtClean="0"/>
              <a:t>ans</a:t>
            </a:r>
            <a:r>
              <a:rPr lang="ro-RO" dirty="0" smtClean="0"/>
              <a:t>ă</a:t>
            </a:r>
            <a:r>
              <a:rPr lang="en-US" dirty="0" smtClean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dezvoltarea</a:t>
            </a:r>
            <a:r>
              <a:rPr lang="en-US" dirty="0"/>
              <a:t> </a:t>
            </a:r>
            <a:r>
              <a:rPr lang="en-US" dirty="0" err="1" smtClean="0"/>
              <a:t>comunit</a:t>
            </a:r>
            <a:r>
              <a:rPr lang="ro-RO" dirty="0" smtClean="0"/>
              <a:t>ăț</a:t>
            </a:r>
            <a:r>
              <a:rPr lang="en-US" dirty="0" err="1" smtClean="0"/>
              <a:t>ilor</a:t>
            </a:r>
            <a:r>
              <a:rPr lang="en-US" dirty="0" smtClean="0"/>
              <a:t> </a:t>
            </a:r>
            <a:r>
              <a:rPr lang="en-US" dirty="0" err="1"/>
              <a:t>rurale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27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EC4C926-64B6-48E1-ADCB-064D13FDFA81}" type="datetimeFigureOut">
              <a:rPr lang="ro-RO" smtClean="0"/>
              <a:pPr/>
              <a:t>14.12.2012</a:t>
            </a:fld>
            <a:endParaRPr lang="ro-RO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o-RO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A98B7D-E5B4-4852-A579-FEAD45745FD3}" type="slidenum">
              <a:rPr lang="ro-RO" smtClean="0"/>
              <a:pPr/>
              <a:t>2</a:t>
            </a:fld>
            <a:endParaRPr lang="ro-RO"/>
          </a:p>
        </p:txBody>
      </p:sp>
      <p:pic>
        <p:nvPicPr>
          <p:cNvPr id="4" name="Picture 3" descr="background_pp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0940"/>
            <a:ext cx="9142571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 baseline="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o-RO" dirty="0"/>
          </a:p>
        </p:txBody>
      </p:sp>
      <p:pic>
        <p:nvPicPr>
          <p:cNvPr id="10" name="Picture 1" descr="logo color fond alb"/>
          <p:cNvPicPr>
            <a:picLocks noChangeAspect="1" noChangeArrowheads="1"/>
          </p:cNvPicPr>
          <p:nvPr/>
        </p:nvPicPr>
        <p:blipFill>
          <a:blip r:embed="rId4" cstate="print"/>
          <a:srcRect l="3725" t="15190" r="7056" b="16455"/>
          <a:stretch>
            <a:fillRect/>
          </a:stretch>
        </p:blipFill>
        <p:spPr bwMode="auto">
          <a:xfrm>
            <a:off x="585589" y="0"/>
            <a:ext cx="4562475" cy="942975"/>
          </a:xfrm>
          <a:prstGeom prst="rect">
            <a:avLst/>
          </a:prstGeom>
          <a:noFill/>
        </p:spPr>
      </p:pic>
      <p:pic>
        <p:nvPicPr>
          <p:cNvPr id="11" name="Picture 3" descr="fdsc_LS3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48897" y="173013"/>
            <a:ext cx="1171575" cy="447675"/>
          </a:xfrm>
          <a:prstGeom prst="rect">
            <a:avLst/>
          </a:prstGeom>
          <a:noFill/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07504" y="908720"/>
            <a:ext cx="91440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1800" algn="ctr"/>
                <a:tab pos="5943600" algn="r"/>
              </a:tabLst>
            </a:pP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Proiect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cofinanţat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din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Fondul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Social European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prin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Programul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Operaţional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Sectorial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Dezvoltarea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Resurselor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Umane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2007- 2013  “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Investeşte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în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oameni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!”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95953"/>
              </p:ext>
            </p:extLst>
          </p:nvPr>
        </p:nvGraphicFramePr>
        <p:xfrm>
          <a:off x="381000" y="2052278"/>
          <a:ext cx="5544616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4" name="Title 1"/>
          <p:cNvSpPr txBox="1">
            <a:spLocks/>
          </p:cNvSpPr>
          <p:nvPr/>
        </p:nvSpPr>
        <p:spPr>
          <a:xfrm>
            <a:off x="943769" y="1139552"/>
            <a:ext cx="6995120" cy="9269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ro-RO" sz="4400" b="1" kern="1200" baseline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o-RO" sz="2400" dirty="0">
                <a:solidFill>
                  <a:srgbClr val="FF6600"/>
                </a:solidFill>
                <a:latin typeface="Calibri"/>
                <a:ea typeface="+mn-ea"/>
                <a:cs typeface="+mn-cs"/>
              </a:rPr>
              <a:t>1. Institutul de Economie Socială</a:t>
            </a:r>
            <a:endParaRPr lang="en-US" sz="2400" dirty="0">
              <a:solidFill>
                <a:srgbClr val="FF660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6" name="Content Placeholder 2"/>
          <p:cNvSpPr>
            <a:spLocks noGrp="1"/>
          </p:cNvSpPr>
          <p:nvPr/>
        </p:nvSpPr>
        <p:spPr bwMode="auto">
          <a:xfrm>
            <a:off x="5263073" y="2108654"/>
            <a:ext cx="3456384" cy="378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i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ro-RO" sz="2400" i="0" dirty="0" smtClean="0">
                <a:solidFill>
                  <a:srgbClr val="002060"/>
                </a:solidFill>
              </a:rPr>
              <a:t>	</a:t>
            </a:r>
            <a:r>
              <a:rPr lang="ro-RO" sz="1900" i="0" dirty="0" smtClean="0">
                <a:solidFill>
                  <a:srgbClr val="002060"/>
                </a:solidFill>
              </a:rPr>
              <a:t>Un </a:t>
            </a:r>
            <a:r>
              <a:rPr lang="ro-RO" sz="1900" b="1" i="0" u="sng" dirty="0" smtClean="0">
                <a:solidFill>
                  <a:srgbClr val="002060"/>
                </a:solidFill>
              </a:rPr>
              <a:t>centru de resurse </a:t>
            </a:r>
            <a:r>
              <a:rPr lang="ro-RO" sz="1900" i="0" dirty="0" smtClean="0">
                <a:solidFill>
                  <a:srgbClr val="002060"/>
                </a:solidFill>
              </a:rPr>
              <a:t>național pentru organizații neguvernamentale, cooperative, </a:t>
            </a:r>
            <a:r>
              <a:rPr lang="it-IT" sz="1900" i="0" dirty="0">
                <a:solidFill>
                  <a:srgbClr val="002060"/>
                </a:solidFill>
              </a:rPr>
              <a:t>instituții financiare cu caracter mutual și de micro-creditare</a:t>
            </a:r>
            <a:r>
              <a:rPr lang="en-US" sz="1900" i="0" dirty="0" smtClean="0">
                <a:solidFill>
                  <a:srgbClr val="002060"/>
                </a:solidFill>
              </a:rPr>
              <a:t>, </a:t>
            </a:r>
            <a:r>
              <a:rPr lang="ro-RO" sz="1900" i="0" dirty="0" smtClean="0">
                <a:solidFill>
                  <a:srgbClr val="002060"/>
                </a:solidFill>
              </a:rPr>
              <a:t>asociații de producători agricoli și proprietari de păduri din România și pentru toți actorii interesați de domeniul economiei sociale.</a:t>
            </a:r>
          </a:p>
          <a:p>
            <a:pPr>
              <a:buNone/>
            </a:pPr>
            <a:endParaRPr lang="ro-RO" sz="2400" i="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o-RO" sz="2400" i="0" dirty="0" smtClean="0">
                <a:solidFill>
                  <a:srgbClr val="C00000"/>
                </a:solidFill>
              </a:rPr>
              <a:t>	</a:t>
            </a:r>
            <a:endParaRPr lang="ro-RO" dirty="0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914400" y="5257800"/>
            <a:ext cx="4348673" cy="636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ro-RO" sz="4400" b="1" kern="1200" baseline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o-RO" dirty="0" smtClean="0"/>
              <a:t>Direcţii de acţiune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38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3"/>
          <p:cNvSpPr>
            <a:spLocks noGrp="1"/>
          </p:cNvSpPr>
          <p:nvPr>
            <p:ph type="title"/>
          </p:nvPr>
        </p:nvSpPr>
        <p:spPr>
          <a:xfrm>
            <a:off x="1187450" y="1062038"/>
            <a:ext cx="7499350" cy="1143000"/>
          </a:xfrm>
        </p:spPr>
        <p:txBody>
          <a:bodyPr/>
          <a:lstStyle/>
          <a:p>
            <a:pPr algn="l"/>
            <a:r>
              <a:t>Sumar</a:t>
            </a:r>
            <a:endParaRPr lang="en-US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34487679"/>
              </p:ext>
            </p:extLst>
          </p:nvPr>
        </p:nvGraphicFramePr>
        <p:xfrm>
          <a:off x="1691680" y="206084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5757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3200" dirty="0" smtClean="0"/>
              <a:t>1. Spațiul rural românesc – câteva date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672" y="2215405"/>
            <a:ext cx="7067128" cy="3301827"/>
          </a:xfrm>
        </p:spPr>
        <p:txBody>
          <a:bodyPr/>
          <a:lstStyle/>
          <a:p>
            <a:r>
              <a:rPr lang="vi-VN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În România, aproape jumătate din populație locuiește în mediul rural</a:t>
            </a:r>
            <a:r>
              <a:rPr lang="ro-RO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– </a:t>
            </a:r>
            <a:r>
              <a:rPr lang="ro-RO" sz="2000" b="1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47,2%</a:t>
            </a:r>
            <a:r>
              <a:rPr lang="ro-RO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(INS 2012)</a:t>
            </a:r>
            <a:r>
              <a:rPr lang="vi-VN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endParaRPr lang="ro-RO" sz="2000" i="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r>
              <a:rPr lang="ro-RO" sz="2000" i="0" dirty="0">
                <a:solidFill>
                  <a:srgbClr val="002060"/>
                </a:solidFill>
              </a:rPr>
              <a:t>35,7 % persoane din mediul rural angajate</a:t>
            </a:r>
          </a:p>
          <a:p>
            <a:r>
              <a:rPr lang="ro-RO" sz="2000" i="0" dirty="0">
                <a:solidFill>
                  <a:srgbClr val="002060"/>
                </a:solidFill>
              </a:rPr>
              <a:t>0,6 % patroni – deținători ai unei afaceri în mediul rural</a:t>
            </a:r>
          </a:p>
          <a:p>
            <a:r>
              <a:rPr lang="ro-RO" sz="2000" i="0" dirty="0" smtClean="0">
                <a:solidFill>
                  <a:srgbClr val="002060"/>
                </a:solidFill>
              </a:rPr>
              <a:t>29</a:t>
            </a:r>
            <a:r>
              <a:rPr lang="ro-RO" sz="2000" i="0" dirty="0">
                <a:solidFill>
                  <a:srgbClr val="002060"/>
                </a:solidFill>
              </a:rPr>
              <a:t>% din totalul populației ocupate lucrează în agricultură</a:t>
            </a:r>
          </a:p>
          <a:p>
            <a:r>
              <a:rPr lang="it-IT" sz="2000" i="0" dirty="0" smtClean="0">
                <a:solidFill>
                  <a:srgbClr val="002060"/>
                </a:solidFill>
              </a:rPr>
              <a:t>Exploatatii </a:t>
            </a:r>
            <a:r>
              <a:rPr lang="it-IT" sz="2000" i="0" dirty="0">
                <a:solidFill>
                  <a:srgbClr val="002060"/>
                </a:solidFill>
              </a:rPr>
              <a:t>agricole, 3.856.000</a:t>
            </a:r>
          </a:p>
          <a:p>
            <a:r>
              <a:rPr lang="it-IT" sz="2000" i="0" dirty="0">
                <a:solidFill>
                  <a:srgbClr val="002060"/>
                </a:solidFill>
              </a:rPr>
              <a:t>Fara PJ, 3.825.000, cu PJ, </a:t>
            </a:r>
            <a:r>
              <a:rPr lang="it-IT" sz="2000" i="0" dirty="0" smtClean="0">
                <a:solidFill>
                  <a:srgbClr val="002060"/>
                </a:solidFill>
              </a:rPr>
              <a:t>31.000</a:t>
            </a:r>
            <a:endParaRPr lang="ro-RO" sz="2000" i="0" dirty="0" smtClean="0">
              <a:solidFill>
                <a:srgbClr val="002060"/>
              </a:solidFill>
            </a:endParaRPr>
          </a:p>
          <a:p>
            <a:r>
              <a:rPr lang="vi-VN" sz="2000" b="1" i="0" dirty="0">
                <a:solidFill>
                  <a:srgbClr val="002060"/>
                </a:solidFill>
              </a:rPr>
              <a:t>93%</a:t>
            </a:r>
            <a:r>
              <a:rPr lang="vi-VN" sz="2000" i="0" dirty="0">
                <a:solidFill>
                  <a:srgbClr val="002060"/>
                </a:solidFill>
              </a:rPr>
              <a:t> din exploatații au o suprafață</a:t>
            </a:r>
            <a:r>
              <a:rPr lang="ro-RO" sz="2000" i="0" dirty="0">
                <a:solidFill>
                  <a:srgbClr val="002060"/>
                </a:solidFill>
              </a:rPr>
              <a:t> </a:t>
            </a:r>
            <a:r>
              <a:rPr lang="vi-VN" sz="2000" i="0" dirty="0">
                <a:solidFill>
                  <a:srgbClr val="002060"/>
                </a:solidFill>
              </a:rPr>
              <a:t>de sub 5 ha</a:t>
            </a:r>
            <a:r>
              <a:rPr lang="ro-RO" sz="2000" i="0" dirty="0">
                <a:solidFill>
                  <a:srgbClr val="002060"/>
                </a:solidFill>
              </a:rPr>
              <a:t>,</a:t>
            </a:r>
            <a:r>
              <a:rPr lang="vi-VN" sz="2000" i="0" dirty="0">
                <a:solidFill>
                  <a:srgbClr val="002060"/>
                </a:solidFill>
              </a:rPr>
              <a:t> </a:t>
            </a:r>
            <a:endParaRPr lang="ro-RO" sz="2000" i="0" dirty="0">
              <a:solidFill>
                <a:srgbClr val="002060"/>
              </a:solidFill>
            </a:endParaRPr>
          </a:p>
          <a:p>
            <a:r>
              <a:rPr lang="vi-VN" sz="2000" b="1" i="0" dirty="0">
                <a:solidFill>
                  <a:srgbClr val="002060"/>
                </a:solidFill>
              </a:rPr>
              <a:t>30%</a:t>
            </a:r>
            <a:r>
              <a:rPr lang="vi-VN" sz="2000" i="0" dirty="0">
                <a:solidFill>
                  <a:srgbClr val="002060"/>
                </a:solidFill>
              </a:rPr>
              <a:t> din suprafața agricolă utilizată</a:t>
            </a:r>
            <a:r>
              <a:rPr lang="ro-RO" sz="2000" i="0" dirty="0">
                <a:solidFill>
                  <a:srgbClr val="002060"/>
                </a:solidFill>
              </a:rPr>
              <a:t> (CRPE 2012)</a:t>
            </a:r>
          </a:p>
          <a:p>
            <a:endParaRPr lang="ro-RO" sz="2000" i="0" dirty="0">
              <a:solidFill>
                <a:srgbClr val="002060"/>
              </a:solidFill>
            </a:endParaRPr>
          </a:p>
          <a:p>
            <a:endParaRPr lang="it-IT" sz="2000" i="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endParaRPr lang="ro-RO" sz="1800" i="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7544" y="5671120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400" dirty="0" smtClean="0"/>
              <a:t>Date utilizate: INS 2010, 2012, CRPE 2012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3394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6"/>
          <p:cNvSpPr>
            <a:spLocks noGrp="1"/>
          </p:cNvSpPr>
          <p:nvPr>
            <p:ph type="title"/>
          </p:nvPr>
        </p:nvSpPr>
        <p:spPr>
          <a:xfrm>
            <a:off x="755650" y="1163638"/>
            <a:ext cx="7772400" cy="609600"/>
          </a:xfrm>
        </p:spPr>
        <p:txBody>
          <a:bodyPr/>
          <a:lstStyle/>
          <a:p>
            <a:pPr algn="just" eaLnBrk="1" hangingPunct="1">
              <a:defRPr/>
            </a:pPr>
            <a:r>
              <a:rPr lang="ro-RO" sz="2000" dirty="0" smtClean="0"/>
              <a:t>1. Comunitatea rurală în prezent</a:t>
            </a:r>
            <a:endParaRPr lang="en-US" sz="2000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388" y="2133600"/>
            <a:ext cx="1223962" cy="3167063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ro-RO" b="1" dirty="0" smtClean="0">
                <a:solidFill>
                  <a:schemeClr val="accent2">
                    <a:lumMod val="75000"/>
                  </a:schemeClr>
                </a:solidFill>
              </a:rPr>
              <a:t>1.1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Ocuparea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in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România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pe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sectoare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de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activitate</a:t>
            </a:r>
            <a:r>
              <a:rPr lang="ro-RO" b="1" dirty="0">
                <a:solidFill>
                  <a:schemeClr val="accent2">
                    <a:lumMod val="75000"/>
                  </a:schemeClr>
                </a:solidFill>
              </a:rPr>
              <a:t> - 2010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12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133600"/>
            <a:ext cx="6489700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7504" y="5913438"/>
            <a:ext cx="5834062" cy="21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GB" sz="1200" dirty="0" err="1">
                <a:solidFill>
                  <a:schemeClr val="tx1"/>
                </a:solidFill>
              </a:rPr>
              <a:t>Sursa</a:t>
            </a:r>
            <a:r>
              <a:rPr lang="en-GB" sz="1200" dirty="0">
                <a:solidFill>
                  <a:schemeClr val="tx1"/>
                </a:solidFill>
              </a:rPr>
              <a:t>: INS, </a:t>
            </a:r>
            <a:r>
              <a:rPr lang="en-GB" sz="1200" dirty="0" err="1">
                <a:solidFill>
                  <a:schemeClr val="tx1"/>
                </a:solidFill>
              </a:rPr>
              <a:t>baza</a:t>
            </a:r>
            <a:r>
              <a:rPr lang="en-GB" sz="1200" dirty="0">
                <a:solidFill>
                  <a:schemeClr val="tx1"/>
                </a:solidFill>
              </a:rPr>
              <a:t> Tempo, </a:t>
            </a:r>
            <a:r>
              <a:rPr lang="en-GB" sz="1200" dirty="0" err="1">
                <a:solidFill>
                  <a:schemeClr val="tx1"/>
                </a:solidFill>
              </a:rPr>
              <a:t>prelucr</a:t>
            </a:r>
            <a:r>
              <a:rPr lang="ro-RO" sz="1200" dirty="0">
                <a:solidFill>
                  <a:schemeClr val="tx1"/>
                </a:solidFill>
              </a:rPr>
              <a:t>ări ICCV 2012</a:t>
            </a:r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71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6"/>
          <p:cNvSpPr>
            <a:spLocks noGrp="1"/>
          </p:cNvSpPr>
          <p:nvPr>
            <p:ph type="title"/>
          </p:nvPr>
        </p:nvSpPr>
        <p:spPr>
          <a:xfrm>
            <a:off x="179388" y="2205038"/>
            <a:ext cx="1223962" cy="3600450"/>
          </a:xfrm>
        </p:spPr>
        <p:txBody>
          <a:bodyPr/>
          <a:lstStyle/>
          <a:p>
            <a:pPr algn="l" eaLnBrk="1" hangingPunct="1">
              <a:defRPr/>
            </a:pPr>
            <a:r>
              <a:rPr lang="ro-RO" sz="2000" dirty="0" smtClean="0">
                <a:solidFill>
                  <a:schemeClr val="accent2">
                    <a:lumMod val="75000"/>
                  </a:schemeClr>
                </a:solidFill>
              </a:rPr>
              <a:t>1.2 Populația ocupată în România după statutul profesional 2010</a:t>
            </a:r>
            <a:endParaRPr lang="en-US" sz="20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147" name="Text Placeholder 9"/>
          <p:cNvSpPr>
            <a:spLocks noGrp="1"/>
          </p:cNvSpPr>
          <p:nvPr>
            <p:ph type="body" idx="1"/>
          </p:nvPr>
        </p:nvSpPr>
        <p:spPr>
          <a:xfrm>
            <a:off x="1331913" y="1485900"/>
            <a:ext cx="4040187" cy="574675"/>
          </a:xfrm>
        </p:spPr>
        <p:txBody>
          <a:bodyPr/>
          <a:lstStyle/>
          <a:p>
            <a:r>
              <a:rPr lang="ro-RO" smtClean="0"/>
              <a:t>Urban</a:t>
            </a:r>
            <a:endParaRPr lang="en-GB" smtClean="0"/>
          </a:p>
        </p:txBody>
      </p:sp>
      <p:pic>
        <p:nvPicPr>
          <p:cNvPr id="614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913" y="1989138"/>
            <a:ext cx="4040187" cy="2433637"/>
          </a:xfrm>
          <a:noFill/>
        </p:spPr>
      </p:pic>
      <p:sp>
        <p:nvSpPr>
          <p:cNvPr id="6149" name="Text Placeholder 10"/>
          <p:cNvSpPr>
            <a:spLocks noGrp="1"/>
          </p:cNvSpPr>
          <p:nvPr>
            <p:ph type="body" sz="quarter" idx="3"/>
          </p:nvPr>
        </p:nvSpPr>
        <p:spPr>
          <a:xfrm>
            <a:off x="5651500" y="3213100"/>
            <a:ext cx="2674938" cy="639763"/>
          </a:xfrm>
        </p:spPr>
        <p:txBody>
          <a:bodyPr/>
          <a:lstStyle/>
          <a:p>
            <a:r>
              <a:rPr lang="ro-RO" smtClean="0"/>
              <a:t>Rural</a:t>
            </a:r>
            <a:endParaRPr lang="en-GB" smtClean="0"/>
          </a:p>
        </p:txBody>
      </p:sp>
      <p:pic>
        <p:nvPicPr>
          <p:cNvPr id="6150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38" y="3860800"/>
            <a:ext cx="3897312" cy="2347913"/>
          </a:xfrm>
          <a:noFill/>
        </p:spPr>
      </p:pic>
      <p:sp>
        <p:nvSpPr>
          <p:cNvPr id="7" name="Rectangle 6"/>
          <p:cNvSpPr/>
          <p:nvPr/>
        </p:nvSpPr>
        <p:spPr>
          <a:xfrm>
            <a:off x="1619250" y="5373688"/>
            <a:ext cx="5832475" cy="21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GB" sz="1200" dirty="0" err="1">
                <a:solidFill>
                  <a:schemeClr val="tx1"/>
                </a:solidFill>
              </a:rPr>
              <a:t>Sursa</a:t>
            </a:r>
            <a:r>
              <a:rPr lang="en-GB" sz="1200" dirty="0">
                <a:solidFill>
                  <a:schemeClr val="tx1"/>
                </a:solidFill>
              </a:rPr>
              <a:t>: INS, </a:t>
            </a:r>
            <a:r>
              <a:rPr lang="en-GB" sz="1200" dirty="0" err="1">
                <a:solidFill>
                  <a:schemeClr val="tx1"/>
                </a:solidFill>
              </a:rPr>
              <a:t>baza</a:t>
            </a:r>
            <a:r>
              <a:rPr lang="en-GB" sz="1200" dirty="0">
                <a:solidFill>
                  <a:schemeClr val="tx1"/>
                </a:solidFill>
              </a:rPr>
              <a:t> Tempo, </a:t>
            </a:r>
            <a:r>
              <a:rPr lang="en-GB" sz="1200" dirty="0" err="1">
                <a:solidFill>
                  <a:schemeClr val="tx1"/>
                </a:solidFill>
              </a:rPr>
              <a:t>prelucr</a:t>
            </a:r>
            <a:r>
              <a:rPr lang="ro-RO" sz="1200" dirty="0">
                <a:solidFill>
                  <a:schemeClr val="tx1"/>
                </a:solidFill>
              </a:rPr>
              <a:t>ări ICCV 2012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6152" name="Title 6"/>
          <p:cNvSpPr txBox="1">
            <a:spLocks/>
          </p:cNvSpPr>
          <p:nvPr/>
        </p:nvSpPr>
        <p:spPr bwMode="auto">
          <a:xfrm>
            <a:off x="3924300" y="1184275"/>
            <a:ext cx="50355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ro-RO" sz="2000" b="1">
                <a:solidFill>
                  <a:srgbClr val="002060"/>
                </a:solidFill>
                <a:latin typeface="Calibri" pitchFamily="34" charset="0"/>
              </a:rPr>
              <a:t>1. Comunitatea rurală în prezent</a:t>
            </a:r>
            <a:endParaRPr lang="en-US" sz="2000" b="1">
              <a:solidFill>
                <a:srgbClr val="00206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95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179388" y="2565400"/>
            <a:ext cx="1368425" cy="3455988"/>
          </a:xfrm>
        </p:spPr>
        <p:txBody>
          <a:bodyPr/>
          <a:lstStyle/>
          <a:p>
            <a:pPr>
              <a:defRPr/>
            </a:pPr>
            <a:r>
              <a:rPr lang="ro-RO" sz="2000" dirty="0" smtClean="0">
                <a:solidFill>
                  <a:schemeClr val="accent2">
                    <a:lumMod val="75000"/>
                  </a:schemeClr>
                </a:solidFill>
              </a:rPr>
              <a:t>1.3 Satisfacția populației din mediul rural față de venituri</a:t>
            </a:r>
            <a:endParaRPr lang="en-GB" sz="20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17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638" y="1973263"/>
            <a:ext cx="6264275" cy="347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403350" y="5805488"/>
            <a:ext cx="5832475" cy="21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GB" sz="1200" dirty="0" err="1">
                <a:solidFill>
                  <a:schemeClr val="tx1"/>
                </a:solidFill>
              </a:rPr>
              <a:t>Sursa</a:t>
            </a:r>
            <a:r>
              <a:rPr lang="en-GB" sz="1200" dirty="0">
                <a:solidFill>
                  <a:schemeClr val="tx1"/>
                </a:solidFill>
              </a:rPr>
              <a:t>: </a:t>
            </a:r>
            <a:r>
              <a:rPr lang="ro-RO" sz="1200" dirty="0">
                <a:solidFill>
                  <a:schemeClr val="tx1"/>
                </a:solidFill>
              </a:rPr>
              <a:t>ICCV</a:t>
            </a:r>
            <a:r>
              <a:rPr lang="en-GB" sz="1200" dirty="0">
                <a:solidFill>
                  <a:schemeClr val="tx1"/>
                </a:solidFill>
              </a:rPr>
              <a:t>,</a:t>
            </a:r>
            <a:r>
              <a:rPr lang="ro-RO" sz="1200" dirty="0">
                <a:solidFill>
                  <a:schemeClr val="tx1"/>
                </a:solidFill>
              </a:rPr>
              <a:t> Diagnoza calității vieții, </a:t>
            </a:r>
            <a:r>
              <a:rPr lang="en-GB" sz="1200" dirty="0" err="1">
                <a:solidFill>
                  <a:schemeClr val="tx1"/>
                </a:solidFill>
              </a:rPr>
              <a:t>prelucr</a:t>
            </a:r>
            <a:r>
              <a:rPr lang="ro-RO" sz="1200" dirty="0">
                <a:solidFill>
                  <a:schemeClr val="tx1"/>
                </a:solidFill>
              </a:rPr>
              <a:t>ări ICCV 2012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7173" name="Title 6"/>
          <p:cNvSpPr txBox="1">
            <a:spLocks/>
          </p:cNvSpPr>
          <p:nvPr/>
        </p:nvSpPr>
        <p:spPr bwMode="auto">
          <a:xfrm>
            <a:off x="755650" y="1119188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ro-RO" sz="2000" b="1">
                <a:solidFill>
                  <a:srgbClr val="002060"/>
                </a:solidFill>
                <a:latin typeface="Calibri" pitchFamily="34" charset="0"/>
              </a:rPr>
              <a:t>1. Comunitatea rurală în prezent</a:t>
            </a:r>
            <a:endParaRPr lang="en-US" sz="2000" b="1">
              <a:solidFill>
                <a:srgbClr val="00206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19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4"/>
          <p:cNvSpPr>
            <a:spLocks noGrp="1"/>
          </p:cNvSpPr>
          <p:nvPr>
            <p:ph type="title"/>
          </p:nvPr>
        </p:nvSpPr>
        <p:spPr>
          <a:xfrm>
            <a:off x="755650" y="1196975"/>
            <a:ext cx="7942263" cy="719138"/>
          </a:xfrm>
        </p:spPr>
        <p:txBody>
          <a:bodyPr/>
          <a:lstStyle/>
          <a:p>
            <a:pPr algn="l"/>
            <a:r>
              <a:rPr lang="ro-RO" sz="3200" smtClean="0"/>
              <a:t>Exploatații agricole în UE - 2007</a:t>
            </a:r>
            <a:endParaRPr lang="en-GB" sz="3200" smtClean="0"/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068513"/>
            <a:ext cx="7561262" cy="366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58888" y="5805488"/>
            <a:ext cx="5834062" cy="21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GB" sz="1200" dirty="0" err="1">
                <a:solidFill>
                  <a:schemeClr val="tx1"/>
                </a:solidFill>
              </a:rPr>
              <a:t>Sursa</a:t>
            </a:r>
            <a:r>
              <a:rPr lang="en-GB" sz="1200" dirty="0">
                <a:solidFill>
                  <a:schemeClr val="tx1"/>
                </a:solidFill>
              </a:rPr>
              <a:t>: </a:t>
            </a:r>
            <a:r>
              <a:rPr lang="ro-RO" sz="1200" dirty="0">
                <a:solidFill>
                  <a:schemeClr val="tx1"/>
                </a:solidFill>
              </a:rPr>
              <a:t>EUROSTAT</a:t>
            </a:r>
            <a:r>
              <a:rPr lang="en-GB" sz="1200" dirty="0">
                <a:solidFill>
                  <a:schemeClr val="tx1"/>
                </a:solidFill>
              </a:rPr>
              <a:t>,</a:t>
            </a:r>
            <a:r>
              <a:rPr lang="ro-RO" sz="1200" dirty="0">
                <a:solidFill>
                  <a:schemeClr val="tx1"/>
                </a:solidFill>
              </a:rPr>
              <a:t> </a:t>
            </a:r>
            <a:r>
              <a:rPr lang="en-GB" sz="1200" dirty="0" err="1">
                <a:solidFill>
                  <a:schemeClr val="tx1"/>
                </a:solidFill>
              </a:rPr>
              <a:t>prelucr</a:t>
            </a:r>
            <a:r>
              <a:rPr lang="ro-RO" sz="1200" dirty="0">
                <a:solidFill>
                  <a:schemeClr val="tx1"/>
                </a:solidFill>
              </a:rPr>
              <a:t>ări ICCV 2012</a:t>
            </a:r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90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4"/>
          <p:cNvSpPr>
            <a:spLocks noGrp="1"/>
          </p:cNvSpPr>
          <p:nvPr>
            <p:ph type="title"/>
          </p:nvPr>
        </p:nvSpPr>
        <p:spPr>
          <a:xfrm>
            <a:off x="755650" y="1196975"/>
            <a:ext cx="8280400" cy="719138"/>
          </a:xfrm>
        </p:spPr>
        <p:txBody>
          <a:bodyPr/>
          <a:lstStyle/>
          <a:p>
            <a:pPr algn="l"/>
            <a:r>
              <a:rPr lang="ro-RO" sz="2800" smtClean="0"/>
              <a:t>Suprafața medie pe exploatație agricolă în UE - 2007</a:t>
            </a:r>
            <a:endParaRPr lang="en-GB" sz="2800" smtClean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949450"/>
            <a:ext cx="7416800" cy="378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58888" y="5805488"/>
            <a:ext cx="5834062" cy="21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GB" sz="1200" dirty="0" err="1">
                <a:solidFill>
                  <a:schemeClr val="tx1"/>
                </a:solidFill>
              </a:rPr>
              <a:t>Sursa</a:t>
            </a:r>
            <a:r>
              <a:rPr lang="en-GB" sz="1200" dirty="0">
                <a:solidFill>
                  <a:schemeClr val="tx1"/>
                </a:solidFill>
              </a:rPr>
              <a:t>: </a:t>
            </a:r>
            <a:r>
              <a:rPr lang="ro-RO" sz="1200" dirty="0">
                <a:solidFill>
                  <a:schemeClr val="tx1"/>
                </a:solidFill>
              </a:rPr>
              <a:t>EUROSTAT</a:t>
            </a:r>
            <a:r>
              <a:rPr lang="en-GB" sz="1200" dirty="0">
                <a:solidFill>
                  <a:schemeClr val="tx1"/>
                </a:solidFill>
              </a:rPr>
              <a:t>,</a:t>
            </a:r>
            <a:r>
              <a:rPr lang="ro-RO" sz="1200" dirty="0">
                <a:solidFill>
                  <a:schemeClr val="tx1"/>
                </a:solidFill>
              </a:rPr>
              <a:t> </a:t>
            </a:r>
            <a:r>
              <a:rPr lang="en-GB" sz="1200" dirty="0" err="1">
                <a:solidFill>
                  <a:schemeClr val="tx1"/>
                </a:solidFill>
              </a:rPr>
              <a:t>prelucr</a:t>
            </a:r>
            <a:r>
              <a:rPr lang="ro-RO" sz="1200" dirty="0">
                <a:solidFill>
                  <a:schemeClr val="tx1"/>
                </a:solidFill>
              </a:rPr>
              <a:t>ări ICCV 2012</a:t>
            </a:r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408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6"/>
          <p:cNvSpPr>
            <a:spLocks noGrp="1"/>
          </p:cNvSpPr>
          <p:nvPr>
            <p:ph type="title"/>
          </p:nvPr>
        </p:nvSpPr>
        <p:spPr>
          <a:xfrm>
            <a:off x="684213" y="1125538"/>
            <a:ext cx="8013700" cy="719137"/>
          </a:xfrm>
        </p:spPr>
        <p:txBody>
          <a:bodyPr/>
          <a:lstStyle/>
          <a:p>
            <a:pPr algn="l"/>
            <a:r>
              <a:rPr lang="ro-RO" sz="2800" smtClean="0"/>
              <a:t>Exploatații agricole în România - 2010</a:t>
            </a:r>
            <a:endParaRPr lang="en-GB" sz="2800" smtClean="0"/>
          </a:p>
        </p:txBody>
      </p:sp>
      <p:pic>
        <p:nvPicPr>
          <p:cNvPr id="819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916113"/>
            <a:ext cx="8243455" cy="403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68538" y="5732463"/>
            <a:ext cx="5832475" cy="2174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GB" sz="1200" dirty="0" err="1">
                <a:solidFill>
                  <a:schemeClr val="tx1"/>
                </a:solidFill>
              </a:rPr>
              <a:t>Sursa</a:t>
            </a:r>
            <a:r>
              <a:rPr lang="en-GB" sz="1200" dirty="0">
                <a:solidFill>
                  <a:schemeClr val="tx1"/>
                </a:solidFill>
              </a:rPr>
              <a:t>: INS</a:t>
            </a:r>
            <a:r>
              <a:rPr lang="ro-RO" sz="1200" dirty="0">
                <a:solidFill>
                  <a:schemeClr val="tx1"/>
                </a:solidFill>
              </a:rPr>
              <a:t>Recensământul agricol 2010</a:t>
            </a:r>
            <a:r>
              <a:rPr lang="en-GB" sz="1200" dirty="0">
                <a:solidFill>
                  <a:schemeClr val="tx1"/>
                </a:solidFill>
              </a:rPr>
              <a:t>, </a:t>
            </a:r>
            <a:r>
              <a:rPr lang="en-GB" sz="1200" dirty="0" err="1">
                <a:solidFill>
                  <a:schemeClr val="tx1"/>
                </a:solidFill>
              </a:rPr>
              <a:t>prelucr</a:t>
            </a:r>
            <a:r>
              <a:rPr lang="ro-RO" sz="1200" dirty="0">
                <a:solidFill>
                  <a:schemeClr val="tx1"/>
                </a:solidFill>
              </a:rPr>
              <a:t>ări ICCV 2012</a:t>
            </a:r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703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Chart 3"/>
          <p:cNvGraphicFramePr>
            <a:graphicFrameLocks/>
          </p:cNvGraphicFramePr>
          <p:nvPr/>
        </p:nvGraphicFramePr>
        <p:xfrm>
          <a:off x="-47625" y="1074738"/>
          <a:ext cx="4064000" cy="298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r:id="rId4" imgW="4066384" imgH="2981202" progId="Excel.Chart.8">
                  <p:embed/>
                </p:oleObj>
              </mc:Choice>
              <mc:Fallback>
                <p:oleObj r:id="rId4" imgW="4066384" imgH="2981202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47625" y="1074738"/>
                        <a:ext cx="4064000" cy="298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ight Arrow 4"/>
          <p:cNvSpPr/>
          <p:nvPr/>
        </p:nvSpPr>
        <p:spPr>
          <a:xfrm>
            <a:off x="1476375" y="1412875"/>
            <a:ext cx="3527425" cy="4318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5364" name="Title 1"/>
          <p:cNvSpPr>
            <a:spLocks noGrp="1"/>
          </p:cNvSpPr>
          <p:nvPr>
            <p:ph type="title"/>
          </p:nvPr>
        </p:nvSpPr>
        <p:spPr>
          <a:xfrm>
            <a:off x="5003800" y="1989138"/>
            <a:ext cx="3765550" cy="1646237"/>
          </a:xfrm>
        </p:spPr>
        <p:txBody>
          <a:bodyPr/>
          <a:lstStyle/>
          <a:p>
            <a:pPr eaLnBrk="1" hangingPunct="1"/>
            <a:r>
              <a:rPr smtClean="0"/>
              <a:t>  </a:t>
            </a:r>
            <a:endParaRPr lang="en-GB" smtClean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003800" y="1089025"/>
            <a:ext cx="4140200" cy="1511300"/>
          </a:xfrm>
          <a:prstGeom prst="rect">
            <a:avLst/>
          </a:prstGeom>
        </p:spPr>
        <p:txBody>
          <a:bodyPr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ro-RO" sz="4800" b="1" kern="1200" dirty="0">
                <a:solidFill>
                  <a:srgbClr val="74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lang="en-US" sz="4500" dirty="0" err="1" smtClean="0"/>
              <a:t>detin</a:t>
            </a:r>
            <a:r>
              <a:rPr lang="en-US" sz="4500" dirty="0" smtClean="0"/>
              <a:t> </a:t>
            </a:r>
            <a:r>
              <a:rPr lang="en-US" sz="4500" dirty="0" err="1"/>
              <a:t>controlul</a:t>
            </a:r>
            <a:r>
              <a:rPr lang="en-US" sz="4500" dirty="0"/>
              <a:t> </a:t>
            </a:r>
            <a:r>
              <a:rPr lang="en-US" sz="4500" dirty="0" err="1"/>
              <a:t>asupra</a:t>
            </a:r>
            <a:r>
              <a:rPr lang="en-US" sz="4500" dirty="0"/>
              <a:t> a 44% din </a:t>
            </a:r>
            <a:r>
              <a:rPr lang="en-US" sz="4500" dirty="0" err="1"/>
              <a:t>suprafata</a:t>
            </a:r>
            <a:r>
              <a:rPr lang="en-US" sz="4500" dirty="0"/>
              <a:t> </a:t>
            </a:r>
            <a:r>
              <a:rPr lang="en-US" sz="4500" dirty="0" err="1"/>
              <a:t>gricola</a:t>
            </a:r>
            <a:r>
              <a:rPr lang="en-US" sz="4500" dirty="0"/>
              <a:t> a </a:t>
            </a:r>
            <a:r>
              <a:rPr lang="en-US" sz="4500" dirty="0" err="1"/>
              <a:t>Romaniei</a:t>
            </a:r>
            <a:endParaRPr lang="en-GB" dirty="0"/>
          </a:p>
        </p:txBody>
      </p:sp>
      <p:sp>
        <p:nvSpPr>
          <p:cNvPr id="15366" name="Rectangle 8"/>
          <p:cNvSpPr>
            <a:spLocks noChangeArrowheads="1"/>
          </p:cNvSpPr>
          <p:nvPr/>
        </p:nvSpPr>
        <p:spPr bwMode="auto">
          <a:xfrm>
            <a:off x="179512" y="6469757"/>
            <a:ext cx="741635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o-RO" sz="1400" dirty="0"/>
              <a:t>Recensământul General Agricol 2010 Prelucrare ICCV / IES -FDSC, Nov. 2012</a:t>
            </a:r>
            <a:endParaRPr lang="en-GB" sz="1400" dirty="0"/>
          </a:p>
        </p:txBody>
      </p:sp>
      <p:graphicFrame>
        <p:nvGraphicFramePr>
          <p:cNvPr id="15367" name="Chart 9"/>
          <p:cNvGraphicFramePr>
            <a:graphicFrameLocks/>
          </p:cNvGraphicFramePr>
          <p:nvPr/>
        </p:nvGraphicFramePr>
        <p:xfrm>
          <a:off x="2217738" y="2801938"/>
          <a:ext cx="6746875" cy="355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r:id="rId6" imgW="6742760" imgH="3548180" progId="Excel.Chart.8">
                  <p:embed/>
                </p:oleObj>
              </mc:Choice>
              <mc:Fallback>
                <p:oleObj r:id="rId6" imgW="6742760" imgH="3548180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7738" y="2801938"/>
                        <a:ext cx="6746875" cy="3552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8" name="Title 1"/>
          <p:cNvSpPr txBox="1">
            <a:spLocks/>
          </p:cNvSpPr>
          <p:nvPr/>
        </p:nvSpPr>
        <p:spPr bwMode="auto">
          <a:xfrm>
            <a:off x="0" y="296863"/>
            <a:ext cx="925195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endParaRPr lang="pt-BR" sz="3600" b="1" dirty="0">
              <a:solidFill>
                <a:srgbClr val="74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18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>
                <a:ea typeface="ＭＳ Ｐゴシック" pitchFamily="34" charset="-128"/>
              </a:rPr>
              <a:t>Niste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err="1" smtClean="0">
                <a:ea typeface="ＭＳ Ｐゴシック" pitchFamily="34" charset="-128"/>
              </a:rPr>
              <a:t>fapte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err="1" smtClean="0">
                <a:ea typeface="ＭＳ Ｐゴシック" pitchFamily="34" charset="-128"/>
              </a:rPr>
              <a:t>si</a:t>
            </a:r>
            <a:r>
              <a:rPr lang="en-US" sz="3600" dirty="0" smtClean="0">
                <a:ea typeface="ＭＳ Ｐゴシック" pitchFamily="34" charset="-128"/>
              </a:rPr>
              <a:t> </a:t>
            </a:r>
            <a:r>
              <a:rPr lang="en-US" sz="3600" dirty="0" err="1" smtClean="0">
                <a:ea typeface="ＭＳ Ｐゴシック" pitchFamily="34" charset="-128"/>
              </a:rPr>
              <a:t>niste</a:t>
            </a:r>
            <a:r>
              <a:rPr lang="en-US" sz="3600" dirty="0" smtClean="0">
                <a:ea typeface="ＭＳ Ｐゴシック" pitchFamily="34" charset="-128"/>
              </a:rPr>
              <a:t> motive (INSSE, 2010)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Exploatatii</a:t>
            </a:r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agricole</a:t>
            </a:r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3.856.</a:t>
            </a:r>
            <a:r>
              <a:rPr lang="ro-RO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245</a:t>
            </a:r>
            <a:endParaRPr lang="en-US" sz="2000" i="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Fara</a:t>
            </a:r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PJ, </a:t>
            </a:r>
            <a:r>
              <a:rPr lang="en-US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3.825.</a:t>
            </a:r>
            <a:r>
              <a:rPr lang="ro-RO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576</a:t>
            </a:r>
            <a:r>
              <a:rPr lang="en-US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cu PJ, </a:t>
            </a:r>
            <a:r>
              <a:rPr lang="en-US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3</a:t>
            </a:r>
            <a:r>
              <a:rPr lang="ro-RO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0</a:t>
            </a:r>
            <a:r>
              <a:rPr lang="en-US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.</a:t>
            </a:r>
            <a:r>
              <a:rPr lang="ro-RO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669</a:t>
            </a:r>
            <a:endParaRPr lang="en-US" sz="2000" i="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r>
              <a:rPr lang="en-US" sz="2000" i="0" dirty="0">
                <a:solidFill>
                  <a:srgbClr val="002060"/>
                </a:solidFill>
              </a:rPr>
              <a:t>3.825.</a:t>
            </a:r>
            <a:r>
              <a:rPr lang="ro-RO" sz="2000" i="0" dirty="0">
                <a:solidFill>
                  <a:srgbClr val="002060"/>
                </a:solidFill>
              </a:rPr>
              <a:t>576</a:t>
            </a:r>
            <a:r>
              <a:rPr lang="en-US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FPJ </a:t>
            </a:r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detin</a:t>
            </a:r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o-RO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7</a:t>
            </a:r>
            <a:r>
              <a:rPr lang="en-US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.</a:t>
            </a:r>
            <a:r>
              <a:rPr lang="ro-RO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459</a:t>
            </a:r>
            <a:r>
              <a:rPr lang="en-US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.</a:t>
            </a:r>
            <a:r>
              <a:rPr lang="ro-RO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873,2</a:t>
            </a:r>
            <a:r>
              <a:rPr lang="en-US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ha = </a:t>
            </a:r>
            <a:r>
              <a:rPr lang="ro-RO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1</a:t>
            </a:r>
            <a:r>
              <a:rPr lang="en-US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,</a:t>
            </a:r>
            <a:r>
              <a:rPr lang="ro-RO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95</a:t>
            </a:r>
            <a:r>
              <a:rPr lang="en-US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ha</a:t>
            </a:r>
          </a:p>
          <a:p>
            <a:r>
              <a:rPr lang="en-US" sz="2000" i="0" dirty="0">
                <a:solidFill>
                  <a:srgbClr val="002060"/>
                </a:solidFill>
              </a:rPr>
              <a:t>3</a:t>
            </a:r>
            <a:r>
              <a:rPr lang="ro-RO" sz="2000" i="0" dirty="0">
                <a:solidFill>
                  <a:srgbClr val="002060"/>
                </a:solidFill>
              </a:rPr>
              <a:t>0</a:t>
            </a:r>
            <a:r>
              <a:rPr lang="en-US" sz="2000" i="0" dirty="0">
                <a:solidFill>
                  <a:srgbClr val="002060"/>
                </a:solidFill>
              </a:rPr>
              <a:t>.</a:t>
            </a:r>
            <a:r>
              <a:rPr lang="ro-RO" sz="2000" i="0" dirty="0" smtClean="0">
                <a:solidFill>
                  <a:srgbClr val="002060"/>
                </a:solidFill>
              </a:rPr>
              <a:t>669 </a:t>
            </a:r>
            <a:r>
              <a:rPr lang="en-US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PJ </a:t>
            </a:r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detin</a:t>
            </a:r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o-RO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5</a:t>
            </a:r>
            <a:r>
              <a:rPr lang="en-US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.</a:t>
            </a:r>
            <a:r>
              <a:rPr lang="ro-RO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852.872</a:t>
            </a:r>
            <a:r>
              <a:rPr lang="en-US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ha = </a:t>
            </a:r>
            <a:r>
              <a:rPr lang="ro-RO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190,84 </a:t>
            </a:r>
            <a:r>
              <a:rPr lang="en-US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ha</a:t>
            </a:r>
            <a:endParaRPr lang="en-US" sz="2000" i="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La </a:t>
            </a:r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ferme</a:t>
            </a:r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FPJ, 7.048.000 </a:t>
            </a:r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lucratori</a:t>
            </a:r>
            <a:endParaRPr lang="en-US" sz="2000" i="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La </a:t>
            </a:r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ferme</a:t>
            </a:r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PJ, 111.000 </a:t>
            </a:r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lucratori</a:t>
            </a:r>
            <a:endParaRPr lang="en-US" sz="2000" i="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1 </a:t>
            </a:r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ferma</a:t>
            </a:r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FPJ in </a:t>
            </a:r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medie</a:t>
            </a:r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da de </a:t>
            </a:r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lucru</a:t>
            </a:r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la 1,84 </a:t>
            </a:r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persoane</a:t>
            </a:r>
            <a:endParaRPr lang="en-US" sz="2000" i="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1 </a:t>
            </a:r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ferma</a:t>
            </a:r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PJ in </a:t>
            </a:r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medie</a:t>
            </a:r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da de </a:t>
            </a:r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lucru</a:t>
            </a:r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la </a:t>
            </a:r>
            <a:r>
              <a:rPr lang="en-US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3,</a:t>
            </a:r>
            <a:r>
              <a:rPr lang="ro-RO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62</a:t>
            </a:r>
            <a:r>
              <a:rPr lang="en-US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persoane</a:t>
            </a:r>
            <a:endParaRPr lang="en-US" sz="2000" i="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r>
              <a:rPr lang="ro-RO" sz="2000" i="0" dirty="0">
                <a:solidFill>
                  <a:srgbClr val="002060"/>
                </a:solidFill>
              </a:rPr>
              <a:t>7</a:t>
            </a:r>
            <a:r>
              <a:rPr lang="en-US" sz="2000" i="0" dirty="0">
                <a:solidFill>
                  <a:srgbClr val="002060"/>
                </a:solidFill>
              </a:rPr>
              <a:t>.</a:t>
            </a:r>
            <a:r>
              <a:rPr lang="ro-RO" sz="2000" i="0" dirty="0">
                <a:solidFill>
                  <a:srgbClr val="002060"/>
                </a:solidFill>
              </a:rPr>
              <a:t>459</a:t>
            </a:r>
            <a:r>
              <a:rPr lang="en-US" sz="2000" i="0" dirty="0">
                <a:solidFill>
                  <a:srgbClr val="002060"/>
                </a:solidFill>
              </a:rPr>
              <a:t>.</a:t>
            </a:r>
            <a:r>
              <a:rPr lang="ro-RO" sz="2000" i="0" dirty="0">
                <a:solidFill>
                  <a:srgbClr val="002060"/>
                </a:solidFill>
              </a:rPr>
              <a:t>873</a:t>
            </a:r>
            <a:r>
              <a:rPr lang="en-US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/</a:t>
            </a:r>
            <a:r>
              <a:rPr lang="ro-RO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190</a:t>
            </a:r>
            <a:r>
              <a:rPr lang="en-US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ha=3</a:t>
            </a:r>
            <a:r>
              <a:rPr lang="ro-RO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9</a:t>
            </a:r>
            <a:r>
              <a:rPr lang="en-US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.</a:t>
            </a:r>
            <a:r>
              <a:rPr lang="ro-RO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2</a:t>
            </a:r>
            <a:r>
              <a:rPr lang="en-US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6</a:t>
            </a:r>
            <a:r>
              <a:rPr lang="ro-RO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3</a:t>
            </a:r>
            <a:r>
              <a:rPr lang="en-US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ferme</a:t>
            </a:r>
            <a:endParaRPr lang="en-US" sz="2000" i="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35.666 </a:t>
            </a:r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ferme</a:t>
            </a:r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ar</a:t>
            </a:r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angaja</a:t>
            </a:r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1</a:t>
            </a:r>
            <a:r>
              <a:rPr lang="ro-RO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4</a:t>
            </a:r>
            <a:r>
              <a:rPr lang="en-US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2.</a:t>
            </a:r>
            <a:r>
              <a:rPr lang="ro-RO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132</a:t>
            </a:r>
            <a:r>
              <a:rPr lang="en-US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persoane</a:t>
            </a:r>
            <a:endParaRPr lang="en-US" sz="2000" i="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Daca</a:t>
            </a:r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cei</a:t>
            </a:r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7 </a:t>
            </a:r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milioane</a:t>
            </a:r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ar</a:t>
            </a:r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vinde</a:t>
            </a:r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pamantul</a:t>
            </a:r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doar</a:t>
            </a:r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circa </a:t>
            </a:r>
            <a:r>
              <a:rPr lang="en-US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1</a:t>
            </a:r>
            <a:r>
              <a:rPr lang="ro-RO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42</a:t>
            </a:r>
            <a:r>
              <a:rPr lang="en-US" sz="20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.000 </a:t>
            </a:r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are </a:t>
            </a:r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avea</a:t>
            </a:r>
            <a:r>
              <a:rPr lang="en-US" sz="20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20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lucru</a:t>
            </a:r>
            <a:endParaRPr lang="en-US" sz="2000" i="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endParaRPr lang="en-US" sz="2000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9945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o-RO" sz="2800" dirty="0" smtClean="0"/>
              <a:t>Provocări de natură economică și antreprenorială</a:t>
            </a:r>
            <a:endParaRPr lang="en-US" sz="2800" dirty="0"/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" t="44412" b="9724"/>
          <a:stretch/>
        </p:blipFill>
        <p:spPr bwMode="auto">
          <a:xfrm>
            <a:off x="657672" y="1988840"/>
            <a:ext cx="8136904" cy="38884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6093296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400" dirty="0" smtClean="0"/>
              <a:t>Sursa: RNDR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87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355753743"/>
              </p:ext>
            </p:extLst>
          </p:nvPr>
        </p:nvGraphicFramePr>
        <p:xfrm>
          <a:off x="1691680" y="2060848"/>
          <a:ext cx="655272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4622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83568" y="980728"/>
            <a:ext cx="7499350" cy="936625"/>
          </a:xfrm>
        </p:spPr>
        <p:txBody>
          <a:bodyPr/>
          <a:lstStyle/>
          <a:p>
            <a:r>
              <a:rPr lang="ro-RO" sz="2800" dirty="0"/>
              <a:t>2. Economia socială o soluție pentru mediul rural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552" y="1772816"/>
            <a:ext cx="5112568" cy="4536504"/>
          </a:xfrm>
        </p:spPr>
        <p:txBody>
          <a:bodyPr>
            <a:normAutofit fontScale="92500" lnSpcReduction="1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sz="1600" i="0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Economi</a:t>
            </a:r>
            <a:r>
              <a:rPr lang="ro-RO" sz="16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a</a:t>
            </a:r>
            <a:r>
              <a:rPr lang="en-US" sz="16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Socialǎ</a:t>
            </a:r>
            <a:r>
              <a:rPr lang="en-US" sz="16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desemnează</a:t>
            </a:r>
            <a:r>
              <a:rPr lang="en-US" sz="16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multitudinea</a:t>
            </a:r>
            <a:r>
              <a:rPr lang="en-US" sz="16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activităților</a:t>
            </a:r>
            <a:r>
              <a:rPr lang="ro-RO" sz="16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economice</a:t>
            </a:r>
            <a:r>
              <a:rPr lang="en-US" sz="16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, de </a:t>
            </a:r>
            <a:r>
              <a:rPr lang="en-US" sz="16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naturǎ</a:t>
            </a:r>
            <a:r>
              <a:rPr lang="en-US" sz="16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colectivǎ</a:t>
            </a:r>
            <a:r>
              <a:rPr lang="en-US" sz="16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şi</a:t>
            </a:r>
            <a:r>
              <a:rPr lang="en-US" sz="16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cu </a:t>
            </a:r>
            <a:r>
              <a:rPr lang="en-US" sz="1600" b="1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scop</a:t>
            </a:r>
            <a:r>
              <a:rPr lang="en-US" sz="1600" b="1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social</a:t>
            </a:r>
          </a:p>
          <a:p>
            <a:pPr>
              <a:buFont typeface="Arial" charset="0"/>
              <a:buChar char="•"/>
              <a:defRPr/>
            </a:pPr>
            <a:r>
              <a:rPr lang="en-US" sz="1600" i="0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Apare</a:t>
            </a:r>
            <a:r>
              <a:rPr lang="en-US" sz="16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și</a:t>
            </a:r>
            <a:r>
              <a:rPr lang="en-US" sz="16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se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dezvoltă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ca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răspuns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la o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nevoie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socială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sau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economică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(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lipsa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locurilor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muncă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lipsa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unei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pieţe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desfacere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lipsa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accesului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la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credite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etc.) a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celor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care o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fondează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nevoi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cărora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celelalte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sectoare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ale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vieţii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economice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(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sectorul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public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şi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sectorul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economic capitalist) nu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reuşesc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să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le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răspundă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. </a:t>
            </a:r>
            <a:endParaRPr lang="ro-RO" sz="1600" b="1" i="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 marL="0" indent="0">
              <a:buFont typeface="Arial" charset="0"/>
              <a:buNone/>
              <a:defRPr/>
            </a:pPr>
            <a:r>
              <a:rPr lang="ro-RO" sz="1600" b="1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A</a:t>
            </a:r>
            <a:r>
              <a:rPr lang="en-US" sz="1600" b="1" i="0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ctivitățile</a:t>
            </a:r>
            <a:r>
              <a:rPr lang="en-US" sz="1600" b="1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b="1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de </a:t>
            </a:r>
            <a:r>
              <a:rPr lang="en-US" sz="1600" b="1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economie</a:t>
            </a:r>
            <a:r>
              <a:rPr lang="en-US" sz="1600" b="1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b="1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socialǎ</a:t>
            </a:r>
            <a:r>
              <a:rPr lang="en-US" sz="1600" b="1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sunt</a:t>
            </a:r>
            <a:r>
              <a:rPr lang="ro-RO" sz="16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:</a:t>
            </a:r>
          </a:p>
          <a:p>
            <a:pPr>
              <a:buFont typeface="Arial" charset="0"/>
              <a:buChar char="•"/>
              <a:defRPr/>
            </a:pPr>
            <a:r>
              <a:rPr lang="en-US" sz="1600" b="1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de </a:t>
            </a:r>
            <a:r>
              <a:rPr lang="en-US" sz="1600" b="1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naturǎ</a:t>
            </a:r>
            <a:r>
              <a:rPr lang="en-US" sz="1600" b="1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b="1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comercialǎ</a:t>
            </a:r>
            <a:r>
              <a:rPr lang="en-US" sz="1600" b="1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(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vânzări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directe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bunuri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sau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servicii</a:t>
            </a:r>
            <a:r>
              <a:rPr lang="ro-RO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sau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contractări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servicii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de la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autoritățile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publice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locale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sau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centrale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)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sau</a:t>
            </a:r>
            <a:r>
              <a:rPr lang="ro-RO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endParaRPr lang="ro-RO" sz="1600" i="0" dirty="0" smtClean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>
              <a:buFont typeface="Arial" charset="0"/>
              <a:buChar char="•"/>
              <a:defRPr/>
            </a:pPr>
            <a:r>
              <a:rPr lang="en-US" sz="1600" b="1" i="0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necomercialǎ</a:t>
            </a:r>
            <a:r>
              <a:rPr lang="en-US" sz="16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(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furnizare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bunuri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sau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servicii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la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preţuri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nesemnificative</a:t>
            </a:r>
            <a:r>
              <a:rPr lang="ro-RO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din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punct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vedere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economic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sau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furnizare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gratuitǎ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cǎtre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grupuri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persoane</a:t>
            </a:r>
            <a:r>
              <a:rPr lang="ro-RO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cu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resurse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insuficiente</a:t>
            </a:r>
            <a:endParaRPr lang="ro-RO" sz="1600" i="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>
              <a:buFont typeface="Arial" charset="0"/>
              <a:buChar char="•"/>
              <a:defRPr/>
            </a:pPr>
            <a:endParaRPr lang="en-US" sz="2000" i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2120" y="1772816"/>
            <a:ext cx="3034928" cy="3527425"/>
          </a:xfrm>
        </p:spPr>
        <p:txBody>
          <a:bodyPr>
            <a:normAutofit fontScale="92500" lnSpcReduction="10000"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sz="1600" b="1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Scopul</a:t>
            </a:r>
            <a:r>
              <a:rPr lang="en-US" sz="1600" b="1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social 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- se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referǎ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la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finalitatea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socială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a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activității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economice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altfel</a:t>
            </a:r>
            <a:r>
              <a:rPr lang="ro-RO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spus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la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satisfacerea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unor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nevoi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individuale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comune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.</a:t>
            </a:r>
            <a:r>
              <a:rPr lang="ro-RO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endParaRPr lang="ro-RO" sz="1600" i="0" dirty="0" smtClean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 marL="0" indent="0">
              <a:buFont typeface="Arial" charset="0"/>
              <a:buNone/>
              <a:defRPr/>
            </a:pPr>
            <a:endParaRPr lang="ro-RO" sz="1600" b="1" dirty="0" smtClean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600" b="1" i="0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Inițiative</a:t>
            </a:r>
            <a:r>
              <a:rPr lang="en-US" sz="1600" b="1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b="1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colective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–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activitățile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economie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socialǎ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implică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participarea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mai</a:t>
            </a:r>
            <a:r>
              <a:rPr lang="ro-RO" sz="16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multor</a:t>
            </a:r>
            <a:r>
              <a:rPr lang="en-US" sz="16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persoane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sau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organizații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și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se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desfășoară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în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cadre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organizaționale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formale</a:t>
            </a:r>
            <a:r>
              <a:rPr lang="ro-RO" sz="16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(cu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personalitate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juridicǎ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).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Prin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urmare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inițiativele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filantropice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individuale</a:t>
            </a:r>
            <a:r>
              <a:rPr lang="ro-RO" sz="16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ce</a:t>
            </a:r>
            <a:r>
              <a:rPr lang="en-US" sz="16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iau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forma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donațiilor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sau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sponsorizărilor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nu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sunt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>
                <a:solidFill>
                  <a:srgbClr val="002060"/>
                </a:solidFill>
                <a:latin typeface="+mj-lt"/>
                <a:ea typeface="+mj-ea"/>
                <a:cs typeface="+mj-cs"/>
              </a:rPr>
              <a:t>activităţi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1600" i="0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economie</a:t>
            </a:r>
            <a:r>
              <a:rPr lang="ro-RO" sz="16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i="0" dirty="0" err="1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socialǎ</a:t>
            </a:r>
            <a:r>
              <a:rPr lang="en-US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5202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1196975"/>
            <a:ext cx="8229600" cy="936625"/>
          </a:xfrm>
        </p:spPr>
        <p:txBody>
          <a:bodyPr>
            <a:noAutofit/>
          </a:bodyPr>
          <a:lstStyle/>
          <a:p>
            <a:r>
              <a:rPr sz="2800" dirty="0"/>
              <a:t>2</a:t>
            </a:r>
            <a:r>
              <a:rPr sz="2000" dirty="0"/>
              <a:t>.</a:t>
            </a:r>
            <a:r>
              <a:rPr sz="2800" dirty="0"/>
              <a:t> Economia </a:t>
            </a:r>
            <a:r>
              <a:rPr sz="2800" dirty="0" smtClean="0"/>
              <a:t>socială </a:t>
            </a:r>
            <a:r>
              <a:rPr lang="en-US" sz="2800" dirty="0" smtClean="0"/>
              <a:t>–</a:t>
            </a:r>
            <a:r>
              <a:rPr sz="2800" dirty="0" smtClean="0"/>
              <a:t> întreprinderi sociale, antreprenoriat social, afacere socială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088" y="2060575"/>
            <a:ext cx="3960812" cy="388937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vi-VN" sz="1600" b="1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Întreprinderile sociale </a:t>
            </a:r>
            <a:r>
              <a:rPr lang="vi-VN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grupează forme organizaționale ale economiei care îndeplinesc următoarele condiţii:</a:t>
            </a:r>
          </a:p>
          <a:p>
            <a:pPr>
              <a:buFont typeface="Arial" charset="0"/>
              <a:buChar char="•"/>
              <a:defRPr/>
            </a:pPr>
            <a:r>
              <a:rPr lang="vi-VN" sz="14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Au activitate continuă de producere de bunuri şi/sau vânzarea de servicii</a:t>
            </a:r>
          </a:p>
          <a:p>
            <a:pPr>
              <a:buFont typeface="Arial" charset="0"/>
              <a:buChar char="•"/>
              <a:defRPr/>
            </a:pPr>
            <a:r>
              <a:rPr lang="vi-VN" sz="14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Prezintă un grad ridicat de autonomie</a:t>
            </a:r>
          </a:p>
          <a:p>
            <a:pPr>
              <a:buFont typeface="Arial" charset="0"/>
              <a:buChar char="•"/>
              <a:defRPr/>
            </a:pPr>
            <a:r>
              <a:rPr lang="vi-VN" sz="14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Au nivel semnificativ de risc economic</a:t>
            </a:r>
          </a:p>
          <a:p>
            <a:pPr>
              <a:buFont typeface="Arial" charset="0"/>
              <a:buChar char="•"/>
              <a:defRPr/>
            </a:pPr>
            <a:r>
              <a:rPr lang="vi-VN" sz="14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Implică forță de muncă plătită</a:t>
            </a:r>
          </a:p>
          <a:p>
            <a:pPr>
              <a:buFont typeface="Arial" charset="0"/>
              <a:buChar char="•"/>
              <a:defRPr/>
            </a:pPr>
            <a:r>
              <a:rPr lang="vi-VN" sz="14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Sunt iniţiative lansate de un grup de persoane</a:t>
            </a:r>
          </a:p>
          <a:p>
            <a:pPr>
              <a:buFont typeface="Arial" charset="0"/>
              <a:buChar char="•"/>
              <a:defRPr/>
            </a:pPr>
            <a:r>
              <a:rPr lang="vi-VN" sz="14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Puterea de luare a deciziei nu se bazează pe proprietatea capitalului</a:t>
            </a:r>
          </a:p>
          <a:p>
            <a:pPr>
              <a:buFont typeface="Arial" charset="0"/>
              <a:buChar char="•"/>
              <a:defRPr/>
            </a:pPr>
            <a:r>
              <a:rPr lang="vi-VN" sz="14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Natura participativă, care implică persoanele afectate de activitate</a:t>
            </a:r>
          </a:p>
          <a:p>
            <a:pPr>
              <a:buFont typeface="Arial" charset="0"/>
              <a:buChar char="•"/>
              <a:defRPr/>
            </a:pPr>
            <a:r>
              <a:rPr lang="vi-VN" sz="14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Limitarea distribuţiei profitului</a:t>
            </a:r>
          </a:p>
          <a:p>
            <a:pPr>
              <a:buFont typeface="Arial" charset="0"/>
              <a:buChar char="•"/>
              <a:defRPr/>
            </a:pPr>
            <a:r>
              <a:rPr lang="vi-VN" sz="14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Scopul explicit de beneficiu al </a:t>
            </a:r>
            <a:r>
              <a:rPr lang="vi-VN" sz="14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comuniatii</a:t>
            </a:r>
            <a:endParaRPr lang="en-US" sz="1400" i="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03800" y="2060575"/>
            <a:ext cx="3683000" cy="3529013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vi-VN" sz="1600" b="1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Antreprenoriatul Social </a:t>
            </a:r>
            <a:r>
              <a:rPr lang="vi-VN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- adoptarea unor practici proprii lumii afacerilor de către managementul public sau non-profit, precum şi iniţiativele individuale de activism voluntar sau cele lansate de filantropi celebri. </a:t>
            </a:r>
          </a:p>
          <a:p>
            <a:pPr marL="0" indent="0">
              <a:buFont typeface="Arial" charset="0"/>
              <a:buNone/>
              <a:defRPr/>
            </a:pPr>
            <a:endParaRPr lang="vi-VN" sz="1600" i="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 marL="0" indent="0">
              <a:buFont typeface="Arial" charset="0"/>
              <a:buNone/>
              <a:defRPr/>
            </a:pPr>
            <a:r>
              <a:rPr lang="vi-VN" sz="1600" b="1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Afacerea Socială </a:t>
            </a:r>
            <a:r>
              <a:rPr lang="vi-VN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este o afacere cu scop social în care profitul este reinvestit pentru extinderea afacerei, îmbunătăţirea serviciilor sau produselor furnizate sau pentru alte scopuri care corespund misiunii sociale a afacerii respective</a:t>
            </a:r>
          </a:p>
        </p:txBody>
      </p:sp>
    </p:spTree>
    <p:extLst>
      <p:ext uri="{BB962C8B-B14F-4D97-AF65-F5344CB8AC3E}">
        <p14:creationId xmlns:p14="http://schemas.microsoft.com/office/powerpoint/2010/main" val="1068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>
          <a:xfrm>
            <a:off x="684213" y="2565400"/>
            <a:ext cx="8229600" cy="3014663"/>
          </a:xfrm>
        </p:spPr>
        <p:txBody>
          <a:bodyPr/>
          <a:lstStyle/>
          <a:p>
            <a:pPr algn="l"/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pic>
        <p:nvPicPr>
          <p:cNvPr id="33796" name="Object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14" t="-925" r="-4614" b="-154"/>
          <a:stretch>
            <a:fillRect/>
          </a:stretch>
        </p:blipFill>
        <p:spPr bwMode="auto">
          <a:xfrm>
            <a:off x="3059832" y="1268760"/>
            <a:ext cx="5747103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1124744"/>
            <a:ext cx="36724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ro-RO" sz="2000" b="1" dirty="0" smtClean="0">
                <a:solidFill>
                  <a:srgbClr val="FF6600"/>
                </a:solidFill>
                <a:latin typeface="Calibri"/>
                <a:cs typeface="+mn-cs"/>
              </a:rPr>
              <a:t>Actori </a:t>
            </a:r>
            <a:r>
              <a:rPr lang="ro-RO" sz="2000" b="1" dirty="0">
                <a:solidFill>
                  <a:srgbClr val="FF6600"/>
                </a:solidFill>
                <a:latin typeface="Calibri"/>
                <a:cs typeface="+mn-cs"/>
              </a:rPr>
              <a:t>ai economiei </a:t>
            </a:r>
            <a:r>
              <a:rPr lang="ro-RO" sz="2000" b="1" dirty="0" smtClean="0">
                <a:solidFill>
                  <a:srgbClr val="FF6600"/>
                </a:solidFill>
                <a:latin typeface="Calibri"/>
                <a:cs typeface="+mn-cs"/>
              </a:rPr>
              <a:t>sociale </a:t>
            </a:r>
            <a:r>
              <a:rPr lang="en-US" sz="2000" b="1" dirty="0" smtClean="0">
                <a:solidFill>
                  <a:srgbClr val="FF6600"/>
                </a:solidFill>
                <a:latin typeface="Calibri"/>
                <a:cs typeface="+mn-cs"/>
              </a:rPr>
              <a:t>*</a:t>
            </a:r>
            <a:endParaRPr lang="en-US" sz="2000" b="1" dirty="0">
              <a:solidFill>
                <a:srgbClr val="FF6600"/>
              </a:solidFill>
              <a:latin typeface="Calibri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36304" y="5445224"/>
            <a:ext cx="6409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dirty="0" smtClean="0">
                <a:solidFill>
                  <a:srgbClr val="FF6600"/>
                </a:solidFill>
                <a:latin typeface="Calibri"/>
                <a:cs typeface="+mn-cs"/>
              </a:rPr>
              <a:t>* </a:t>
            </a:r>
            <a:r>
              <a:rPr lang="en-US" sz="1400" b="1" dirty="0" err="1" smtClean="0">
                <a:solidFill>
                  <a:srgbClr val="FF6600"/>
                </a:solidFill>
                <a:latin typeface="Calibri"/>
                <a:cs typeface="+mn-cs"/>
              </a:rPr>
              <a:t>Detalii</a:t>
            </a:r>
            <a:r>
              <a:rPr lang="en-US" sz="1400" b="1" dirty="0" smtClean="0">
                <a:solidFill>
                  <a:srgbClr val="FF6600"/>
                </a:solidFill>
                <a:latin typeface="Calibri"/>
                <a:cs typeface="+mn-cs"/>
              </a:rPr>
              <a:t> </a:t>
            </a:r>
            <a:r>
              <a:rPr lang="en-US" sz="1400" b="1" dirty="0" err="1" smtClean="0">
                <a:solidFill>
                  <a:srgbClr val="FF6600"/>
                </a:solidFill>
                <a:latin typeface="Calibri"/>
                <a:cs typeface="+mn-cs"/>
              </a:rPr>
              <a:t>privind</a:t>
            </a:r>
            <a:r>
              <a:rPr lang="en-US" sz="1400" b="1" dirty="0" smtClean="0">
                <a:solidFill>
                  <a:srgbClr val="FF6600"/>
                </a:solidFill>
                <a:latin typeface="Calibri"/>
                <a:cs typeface="+mn-cs"/>
              </a:rPr>
              <a:t> </a:t>
            </a:r>
            <a:r>
              <a:rPr lang="en-US" sz="1400" b="1" dirty="0" err="1" smtClean="0">
                <a:solidFill>
                  <a:srgbClr val="FF6600"/>
                </a:solidFill>
                <a:latin typeface="Calibri"/>
                <a:cs typeface="+mn-cs"/>
              </a:rPr>
              <a:t>economia</a:t>
            </a:r>
            <a:r>
              <a:rPr lang="en-US" sz="1400" b="1" dirty="0" smtClean="0">
                <a:solidFill>
                  <a:srgbClr val="FF6600"/>
                </a:solidFill>
                <a:latin typeface="Calibri"/>
                <a:cs typeface="+mn-cs"/>
              </a:rPr>
              <a:t> social</a:t>
            </a:r>
            <a:r>
              <a:rPr lang="ro-RO" sz="1400" b="1" dirty="0" smtClean="0">
                <a:solidFill>
                  <a:srgbClr val="FF6600"/>
                </a:solidFill>
                <a:latin typeface="Calibri"/>
                <a:cs typeface="+mn-cs"/>
              </a:rPr>
              <a:t>ă – teorie, date generale, date statistice în România găsiţi în </a:t>
            </a:r>
            <a:r>
              <a:rPr lang="ro-RO" sz="1400" b="1" dirty="0" smtClean="0">
                <a:solidFill>
                  <a:srgbClr val="1F497D"/>
                </a:solidFill>
                <a:latin typeface="Calibri"/>
                <a:cs typeface="+mn-cs"/>
              </a:rPr>
              <a:t>Atlasul Economiei Sociale 2012</a:t>
            </a:r>
            <a:endParaRPr lang="en-US" sz="1400" dirty="0">
              <a:solidFill>
                <a:srgbClr val="1F497D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654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sz="2800" dirty="0"/>
              <a:t>2. Economia </a:t>
            </a:r>
            <a:r>
              <a:rPr sz="2800" dirty="0" smtClean="0"/>
              <a:t>socială </a:t>
            </a:r>
            <a:r>
              <a:rPr lang="en-US" sz="2800" dirty="0" smtClean="0"/>
              <a:t>–</a:t>
            </a:r>
            <a:r>
              <a:rPr sz="2800" dirty="0" smtClean="0"/>
              <a:t> premise antreprenoriat social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2215405"/>
            <a:ext cx="7643192" cy="337383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ro-RO" sz="1800" b="1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PREMISE </a:t>
            </a:r>
            <a:r>
              <a:rPr lang="ro-RO" sz="1800" b="1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pentru dezvoltarea inițiativelor de antreprenoriat social </a:t>
            </a:r>
            <a:r>
              <a:rPr lang="vi-VN" sz="16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:</a:t>
            </a:r>
            <a:endParaRPr lang="vi-VN" sz="1600" i="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>
              <a:defRPr/>
            </a:pPr>
            <a:r>
              <a:rPr lang="vi-VN" sz="1600" b="1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există </a:t>
            </a:r>
            <a:r>
              <a:rPr lang="vi-VN" sz="1600" b="1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o problemă </a:t>
            </a:r>
            <a:r>
              <a:rPr lang="vi-VN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sau </a:t>
            </a:r>
            <a:r>
              <a:rPr lang="vi-VN" sz="16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constrângeri </a:t>
            </a:r>
            <a:r>
              <a:rPr lang="vi-VN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care nu pot fi </a:t>
            </a:r>
            <a:r>
              <a:rPr lang="vi-VN" sz="16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rezolvate</a:t>
            </a:r>
            <a:r>
              <a:rPr lang="ro-RO" sz="16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vi-VN" sz="1600" i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individual</a:t>
            </a:r>
            <a:r>
              <a:rPr lang="vi-VN" sz="1600" i="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. </a:t>
            </a:r>
            <a:endParaRPr lang="ro-RO" sz="1600" i="0" dirty="0" smtClean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>
              <a:defRPr/>
            </a:pPr>
            <a:r>
              <a:rPr lang="vi-VN" sz="1600" b="1" i="0" dirty="0">
                <a:solidFill>
                  <a:srgbClr val="002060"/>
                </a:solidFill>
                <a:latin typeface="+mj-lt"/>
              </a:rPr>
              <a:t>nu există o </a:t>
            </a:r>
            <a:r>
              <a:rPr lang="vi-VN" sz="1600" b="1" i="0" dirty="0" smtClean="0">
                <a:solidFill>
                  <a:srgbClr val="002060"/>
                </a:solidFill>
                <a:latin typeface="+mj-lt"/>
              </a:rPr>
              <a:t>alternativă</a:t>
            </a:r>
            <a:r>
              <a:rPr lang="ro-RO" sz="1600" i="0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ro-RO" sz="1600" i="0" dirty="0" smtClean="0">
                <a:solidFill>
                  <a:srgbClr val="002060"/>
                </a:solidFill>
                <a:latin typeface="+mj-lt"/>
              </a:rPr>
              <a:t>ori </a:t>
            </a:r>
            <a:r>
              <a:rPr lang="ro-RO" sz="1600" i="0" dirty="0" smtClean="0">
                <a:solidFill>
                  <a:srgbClr val="002060"/>
                </a:solidFill>
                <a:latin typeface="+mj-lt"/>
              </a:rPr>
              <a:t>alternativele existente nu sunt </a:t>
            </a:r>
            <a:r>
              <a:rPr lang="ro-RO" sz="1600" i="0" dirty="0" smtClean="0">
                <a:solidFill>
                  <a:srgbClr val="002060"/>
                </a:solidFill>
                <a:latin typeface="+mj-lt"/>
              </a:rPr>
              <a:t>suficient </a:t>
            </a:r>
            <a:r>
              <a:rPr lang="ro-RO" sz="1600" i="0" dirty="0" smtClean="0">
                <a:solidFill>
                  <a:srgbClr val="002060"/>
                </a:solidFill>
                <a:latin typeface="+mj-lt"/>
              </a:rPr>
              <a:t>valorizate</a:t>
            </a:r>
            <a:endParaRPr lang="ro-RO" sz="1600" b="1" i="0" dirty="0" smtClean="0">
              <a:solidFill>
                <a:srgbClr val="002060"/>
              </a:solidFill>
              <a:latin typeface="+mj-lt"/>
            </a:endParaRPr>
          </a:p>
          <a:p>
            <a:pPr>
              <a:defRPr/>
            </a:pPr>
            <a:r>
              <a:rPr lang="vi-VN" sz="1600" b="1" i="0" dirty="0">
                <a:solidFill>
                  <a:srgbClr val="002060"/>
                </a:solidFill>
                <a:latin typeface="+mj-lt"/>
              </a:rPr>
              <a:t>avantajele de a fi membru </a:t>
            </a:r>
            <a:r>
              <a:rPr lang="vi-VN" sz="1600" i="0" dirty="0">
                <a:solidFill>
                  <a:srgbClr val="002060"/>
                </a:solidFill>
                <a:latin typeface="+mj-lt"/>
              </a:rPr>
              <a:t>(accesul la bunuri, împrumuturi, servicii şi</a:t>
            </a:r>
            <a:r>
              <a:rPr lang="ro-RO" sz="1600" i="0" dirty="0">
                <a:solidFill>
                  <a:srgbClr val="002060"/>
                </a:solidFill>
                <a:latin typeface="+mj-lt"/>
              </a:rPr>
              <a:t> </a:t>
            </a:r>
            <a:r>
              <a:rPr lang="vi-VN" sz="1600" i="0" dirty="0">
                <a:solidFill>
                  <a:srgbClr val="002060"/>
                </a:solidFill>
                <a:latin typeface="+mj-lt"/>
              </a:rPr>
              <a:t>pieţe, alte facilităţi necesare) </a:t>
            </a:r>
            <a:r>
              <a:rPr lang="vi-VN" sz="1600" b="1" i="0" dirty="0">
                <a:solidFill>
                  <a:srgbClr val="002060"/>
                </a:solidFill>
                <a:latin typeface="+mj-lt"/>
              </a:rPr>
              <a:t>sunt mai mari </a:t>
            </a:r>
            <a:r>
              <a:rPr lang="vi-VN" sz="1600" i="0" dirty="0">
                <a:solidFill>
                  <a:srgbClr val="002060"/>
                </a:solidFill>
                <a:latin typeface="+mj-lt"/>
              </a:rPr>
              <a:t>decât contribuţiile aşteptate</a:t>
            </a:r>
            <a:r>
              <a:rPr lang="ro-RO" sz="1600" i="0" dirty="0">
                <a:solidFill>
                  <a:srgbClr val="002060"/>
                </a:solidFill>
                <a:latin typeface="+mj-lt"/>
              </a:rPr>
              <a:t> </a:t>
            </a:r>
            <a:r>
              <a:rPr lang="vi-VN" sz="1600" i="0" dirty="0">
                <a:solidFill>
                  <a:srgbClr val="002060"/>
                </a:solidFill>
                <a:latin typeface="+mj-lt"/>
              </a:rPr>
              <a:t>din partea membrilor (de ex. contribuţia - cotizaţia în bani, timp, teren,</a:t>
            </a:r>
            <a:r>
              <a:rPr lang="ro-RO" sz="1600" i="0" dirty="0">
                <a:solidFill>
                  <a:srgbClr val="002060"/>
                </a:solidFill>
                <a:latin typeface="+mj-lt"/>
              </a:rPr>
              <a:t> </a:t>
            </a:r>
            <a:r>
              <a:rPr lang="vi-VN" sz="1600" i="0" dirty="0">
                <a:solidFill>
                  <a:srgbClr val="002060"/>
                </a:solidFill>
                <a:latin typeface="+mj-lt"/>
              </a:rPr>
              <a:t>echipamente etc</a:t>
            </a:r>
            <a:r>
              <a:rPr lang="vi-VN" sz="1600" i="0" dirty="0" smtClean="0">
                <a:solidFill>
                  <a:srgbClr val="002060"/>
                </a:solidFill>
                <a:latin typeface="+mj-lt"/>
              </a:rPr>
              <a:t>.)</a:t>
            </a:r>
            <a:endParaRPr lang="ro-RO" sz="1600" i="0" dirty="0" smtClean="0">
              <a:solidFill>
                <a:srgbClr val="002060"/>
              </a:solidFill>
              <a:latin typeface="+mj-lt"/>
            </a:endParaRPr>
          </a:p>
          <a:p>
            <a:pPr>
              <a:defRPr/>
            </a:pPr>
            <a:r>
              <a:rPr lang="vi-VN" sz="1600" i="0" dirty="0">
                <a:solidFill>
                  <a:srgbClr val="002060"/>
                </a:solidFill>
                <a:latin typeface="+mj-lt"/>
              </a:rPr>
              <a:t>există cel puţin o persoană în cadrul grupului care are calităţile de</a:t>
            </a:r>
            <a:r>
              <a:rPr lang="ro-RO" sz="1600" i="0" dirty="0">
                <a:solidFill>
                  <a:srgbClr val="002060"/>
                </a:solidFill>
                <a:latin typeface="+mj-lt"/>
              </a:rPr>
              <a:t> </a:t>
            </a:r>
            <a:r>
              <a:rPr lang="vi-VN" sz="1600" i="0" dirty="0">
                <a:solidFill>
                  <a:srgbClr val="002060"/>
                </a:solidFill>
                <a:latin typeface="+mj-lt"/>
              </a:rPr>
              <a:t>conducere – </a:t>
            </a:r>
            <a:r>
              <a:rPr lang="vi-VN" sz="1600" b="1" i="0" dirty="0">
                <a:solidFill>
                  <a:srgbClr val="002060"/>
                </a:solidFill>
                <a:latin typeface="+mj-lt"/>
              </a:rPr>
              <a:t>leadership</a:t>
            </a:r>
            <a:r>
              <a:rPr lang="vi-VN" sz="1600" i="0" dirty="0">
                <a:solidFill>
                  <a:srgbClr val="002060"/>
                </a:solidFill>
                <a:latin typeface="+mj-lt"/>
              </a:rPr>
              <a:t> şi spirit de </a:t>
            </a:r>
            <a:r>
              <a:rPr lang="vi-VN" sz="1600" i="0" dirty="0" smtClean="0">
                <a:solidFill>
                  <a:srgbClr val="002060"/>
                </a:solidFill>
                <a:latin typeface="+mj-lt"/>
              </a:rPr>
              <a:t>inițiativă</a:t>
            </a:r>
            <a:endParaRPr lang="ro-RO" sz="1600" i="0" dirty="0" smtClean="0">
              <a:solidFill>
                <a:srgbClr val="002060"/>
              </a:solidFill>
              <a:latin typeface="+mj-lt"/>
            </a:endParaRPr>
          </a:p>
          <a:p>
            <a:pPr>
              <a:defRPr/>
            </a:pPr>
            <a:r>
              <a:rPr lang="vi-VN" sz="1600" b="1" i="0" dirty="0">
                <a:solidFill>
                  <a:srgbClr val="002060"/>
                </a:solidFill>
                <a:latin typeface="+mj-lt"/>
              </a:rPr>
              <a:t>grupul nu este constrâns </a:t>
            </a:r>
            <a:r>
              <a:rPr lang="vi-VN" sz="1600" i="0" dirty="0">
                <a:solidFill>
                  <a:srgbClr val="002060"/>
                </a:solidFill>
                <a:latin typeface="+mj-lt"/>
              </a:rPr>
              <a:t>în niciun fel - politic sau legal - în alegerea</a:t>
            </a:r>
            <a:r>
              <a:rPr lang="ro-RO" sz="1600" i="0" dirty="0">
                <a:solidFill>
                  <a:srgbClr val="002060"/>
                </a:solidFill>
                <a:latin typeface="+mj-lt"/>
              </a:rPr>
              <a:t> </a:t>
            </a:r>
            <a:r>
              <a:rPr lang="vi-VN" sz="1600" i="0" dirty="0">
                <a:solidFill>
                  <a:srgbClr val="002060"/>
                </a:solidFill>
                <a:latin typeface="+mj-lt"/>
              </a:rPr>
              <a:t>conducerii, în deciziile pe care le vor lua cu privire la modul în care</a:t>
            </a:r>
            <a:r>
              <a:rPr lang="ro-RO" sz="1600" i="0" dirty="0">
                <a:solidFill>
                  <a:srgbClr val="002060"/>
                </a:solidFill>
                <a:latin typeface="+mj-lt"/>
              </a:rPr>
              <a:t> </a:t>
            </a:r>
            <a:r>
              <a:rPr lang="vi-VN" sz="1600" i="0" dirty="0">
                <a:solidFill>
                  <a:srgbClr val="002060"/>
                </a:solidFill>
                <a:latin typeface="+mj-lt"/>
              </a:rPr>
              <a:t>îşi vor vinde bunurile sau serviciile sau modalitatea de a distribui</a:t>
            </a:r>
            <a:r>
              <a:rPr lang="ro-RO" sz="1600" i="0" dirty="0">
                <a:solidFill>
                  <a:srgbClr val="002060"/>
                </a:solidFill>
                <a:latin typeface="+mj-lt"/>
              </a:rPr>
              <a:t> </a:t>
            </a:r>
            <a:r>
              <a:rPr lang="vi-VN" sz="1600" i="0" dirty="0">
                <a:solidFill>
                  <a:srgbClr val="002060"/>
                </a:solidFill>
                <a:latin typeface="+mj-lt"/>
              </a:rPr>
              <a:t>surplusurile / excedentul</a:t>
            </a:r>
          </a:p>
          <a:p>
            <a:pPr marL="0" indent="0">
              <a:buFont typeface="Arial" charset="0"/>
              <a:buNone/>
              <a:defRPr/>
            </a:pPr>
            <a:endParaRPr lang="vi-VN" sz="1600" i="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109677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168874871"/>
              </p:ext>
            </p:extLst>
          </p:nvPr>
        </p:nvGraphicFramePr>
        <p:xfrm>
          <a:off x="1691680" y="206084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761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o-RO" sz="3600" dirty="0" smtClean="0"/>
              <a:t>3. Asocierea în mediul rural: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215405"/>
            <a:ext cx="7571184" cy="4525963"/>
          </a:xfrm>
        </p:spPr>
        <p:txBody>
          <a:bodyPr/>
          <a:lstStyle/>
          <a:p>
            <a:r>
              <a:rPr lang="it-IT" sz="1800" i="0" dirty="0">
                <a:solidFill>
                  <a:srgbClr val="002060"/>
                </a:solidFill>
                <a:latin typeface="+mj-lt"/>
              </a:rPr>
              <a:t>asocierea în scop economic aduce o importantă </a:t>
            </a:r>
            <a:r>
              <a:rPr lang="it-IT" sz="1800" b="1" i="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valoare</a:t>
            </a:r>
            <a:r>
              <a:rPr lang="ro-RO" sz="1800" b="1" i="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vi-VN" sz="1800" b="1" i="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adăugată </a:t>
            </a:r>
            <a:r>
              <a:rPr lang="vi-VN" sz="1800" i="0" dirty="0">
                <a:solidFill>
                  <a:srgbClr val="002060"/>
                </a:solidFill>
                <a:latin typeface="+mj-lt"/>
              </a:rPr>
              <a:t>sectorului agricol</a:t>
            </a:r>
            <a:r>
              <a:rPr lang="ro-RO" sz="1800" i="0" dirty="0">
                <a:solidFill>
                  <a:srgbClr val="002060"/>
                </a:solidFill>
                <a:latin typeface="+mj-lt"/>
              </a:rPr>
              <a:t> și non-agricol în mediul rural</a:t>
            </a:r>
          </a:p>
          <a:p>
            <a:r>
              <a:rPr lang="vi-VN" sz="1800" i="0" dirty="0">
                <a:solidFill>
                  <a:srgbClr val="002060"/>
                </a:solidFill>
                <a:latin typeface="+mj-lt"/>
              </a:rPr>
              <a:t>Succes</a:t>
            </a:r>
            <a:r>
              <a:rPr lang="ro-RO" sz="1800" i="0" dirty="0">
                <a:solidFill>
                  <a:srgbClr val="002060"/>
                </a:solidFill>
                <a:latin typeface="+mj-lt"/>
              </a:rPr>
              <a:t>ul asocierii </a:t>
            </a:r>
            <a:r>
              <a:rPr lang="vi-VN" sz="1800" i="0" dirty="0">
                <a:solidFill>
                  <a:srgbClr val="002060"/>
                </a:solidFill>
                <a:latin typeface="+mj-lt"/>
              </a:rPr>
              <a:t>rezid</a:t>
            </a:r>
            <a:r>
              <a:rPr lang="ro-RO" sz="1800" i="0" dirty="0">
                <a:solidFill>
                  <a:srgbClr val="002060"/>
                </a:solidFill>
                <a:latin typeface="+mj-lt"/>
              </a:rPr>
              <a:t>ă</a:t>
            </a:r>
            <a:r>
              <a:rPr lang="vi-VN" sz="1800" i="0" dirty="0">
                <a:solidFill>
                  <a:srgbClr val="002060"/>
                </a:solidFill>
                <a:latin typeface="+mj-lt"/>
              </a:rPr>
              <a:t> în dorința </a:t>
            </a:r>
            <a:r>
              <a:rPr lang="ro-RO" sz="1800" i="0" dirty="0" smtClean="0">
                <a:solidFill>
                  <a:srgbClr val="002060"/>
                </a:solidFill>
                <a:latin typeface="+mj-lt"/>
              </a:rPr>
              <a:t>persoanelor din mediul rural, inclusiv a </a:t>
            </a:r>
            <a:r>
              <a:rPr lang="vi-VN" sz="1800" i="0" dirty="0" smtClean="0">
                <a:solidFill>
                  <a:srgbClr val="002060"/>
                </a:solidFill>
                <a:latin typeface="+mj-lt"/>
              </a:rPr>
              <a:t>micilor fermieri</a:t>
            </a:r>
            <a:r>
              <a:rPr lang="ro-RO" sz="1800" i="0" dirty="0" smtClean="0">
                <a:solidFill>
                  <a:srgbClr val="002060"/>
                </a:solidFill>
                <a:latin typeface="+mj-lt"/>
              </a:rPr>
              <a:t>,</a:t>
            </a:r>
            <a:r>
              <a:rPr lang="vi-VN" sz="1800" i="0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vi-VN" sz="1800" i="0" dirty="0">
                <a:solidFill>
                  <a:srgbClr val="002060"/>
                </a:solidFill>
                <a:latin typeface="+mj-lt"/>
              </a:rPr>
              <a:t>de a-și îmbunătăți viabilitatea și</a:t>
            </a:r>
            <a:r>
              <a:rPr lang="ro-RO" sz="1800" i="0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1800" i="0" dirty="0" err="1">
                <a:solidFill>
                  <a:srgbClr val="002060"/>
                </a:solidFill>
                <a:latin typeface="+mj-lt"/>
              </a:rPr>
              <a:t>profitabilitatea</a:t>
            </a:r>
            <a:r>
              <a:rPr lang="en-US" sz="1800" i="0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1800" i="0" dirty="0" err="1" smtClean="0">
                <a:solidFill>
                  <a:srgbClr val="002060"/>
                </a:solidFill>
                <a:latin typeface="+mj-lt"/>
              </a:rPr>
              <a:t>exploatațiilor</a:t>
            </a:r>
            <a:r>
              <a:rPr lang="ro-RO" sz="1800" i="0" dirty="0" smtClean="0">
                <a:solidFill>
                  <a:srgbClr val="002060"/>
                </a:solidFill>
                <a:latin typeface="+mj-lt"/>
              </a:rPr>
              <a:t>/ inițiativelor pe care le au sau le dezvoltă</a:t>
            </a:r>
            <a:endParaRPr lang="en-US" sz="1800" i="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5158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3609487"/>
              </p:ext>
            </p:extLst>
          </p:nvPr>
        </p:nvGraphicFramePr>
        <p:xfrm>
          <a:off x="2483768" y="1906752"/>
          <a:ext cx="6347546" cy="440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2531" name="Picture 2" descr="C:\Users\Vamesu\AppData\Local\Microsoft\Windows\Temporary Internet Files\Content.IE5\4GHK5EOD\MC900078809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2732088"/>
            <a:ext cx="2846388" cy="207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5499447"/>
            <a:ext cx="4479925" cy="138499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−"/>
              <a:defRPr/>
            </a:pPr>
            <a:r>
              <a:rPr lang="en-US" sz="1400" i="1" dirty="0" err="1">
                <a:latin typeface="+mn-lt"/>
                <a:cs typeface="+mn-cs"/>
              </a:rPr>
              <a:t>daca</a:t>
            </a:r>
            <a:r>
              <a:rPr lang="en-US" sz="1400" i="1" dirty="0">
                <a:latin typeface="+mn-lt"/>
                <a:cs typeface="+mn-cs"/>
              </a:rPr>
              <a:t> </a:t>
            </a:r>
            <a:r>
              <a:rPr lang="en-US" sz="1400" i="1" dirty="0" err="1">
                <a:latin typeface="+mn-lt"/>
                <a:cs typeface="+mn-cs"/>
              </a:rPr>
              <a:t>este</a:t>
            </a:r>
            <a:r>
              <a:rPr lang="en-US" sz="1400" i="1" dirty="0">
                <a:latin typeface="+mn-lt"/>
                <a:cs typeface="+mn-cs"/>
              </a:rPr>
              <a:t> </a:t>
            </a:r>
            <a:r>
              <a:rPr lang="en-US" sz="1400" i="1" dirty="0" err="1">
                <a:latin typeface="+mn-lt"/>
                <a:cs typeface="+mn-cs"/>
              </a:rPr>
              <a:t>avantajos</a:t>
            </a:r>
            <a:r>
              <a:rPr lang="en-US" sz="1400" i="1" dirty="0">
                <a:latin typeface="+mn-lt"/>
                <a:cs typeface="+mn-cs"/>
              </a:rPr>
              <a:t> de </a:t>
            </a:r>
            <a:r>
              <a:rPr lang="en-US" sz="1400" i="1" dirty="0" err="1">
                <a:latin typeface="+mn-lt"/>
                <a:cs typeface="+mn-cs"/>
              </a:rPr>
              <a:t>ambele</a:t>
            </a:r>
            <a:r>
              <a:rPr lang="en-US" sz="1400" i="1" dirty="0">
                <a:latin typeface="+mn-lt"/>
                <a:cs typeface="+mn-cs"/>
              </a:rPr>
              <a:t> </a:t>
            </a:r>
            <a:r>
              <a:rPr lang="en-US" sz="1400" i="1" dirty="0" err="1">
                <a:latin typeface="+mn-lt"/>
                <a:cs typeface="+mn-cs"/>
              </a:rPr>
              <a:t>parti</a:t>
            </a:r>
            <a:endParaRPr lang="en-US" sz="1400" dirty="0">
              <a:latin typeface="+mn-lt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−"/>
              <a:defRPr/>
            </a:pPr>
            <a:r>
              <a:rPr lang="en-US" sz="1400" i="1" dirty="0" err="1">
                <a:latin typeface="+mn-lt"/>
                <a:cs typeface="+mn-cs"/>
              </a:rPr>
              <a:t>daca</a:t>
            </a:r>
            <a:r>
              <a:rPr lang="en-US" sz="1400" i="1" dirty="0">
                <a:latin typeface="+mn-lt"/>
                <a:cs typeface="+mn-cs"/>
              </a:rPr>
              <a:t> se </a:t>
            </a:r>
            <a:r>
              <a:rPr lang="en-US" sz="1400" i="1" dirty="0" err="1">
                <a:latin typeface="+mn-lt"/>
                <a:cs typeface="+mn-cs"/>
              </a:rPr>
              <a:t>ofera</a:t>
            </a:r>
            <a:r>
              <a:rPr lang="en-US" sz="1400" i="1" dirty="0">
                <a:latin typeface="+mn-lt"/>
                <a:cs typeface="+mn-cs"/>
              </a:rPr>
              <a:t> </a:t>
            </a:r>
            <a:r>
              <a:rPr lang="en-US" sz="1400" i="1" dirty="0" err="1">
                <a:latin typeface="+mn-lt"/>
                <a:cs typeface="+mn-cs"/>
              </a:rPr>
              <a:t>piata</a:t>
            </a:r>
            <a:r>
              <a:rPr lang="en-US" sz="1400" i="1" dirty="0">
                <a:latin typeface="+mn-lt"/>
                <a:cs typeface="+mn-cs"/>
              </a:rPr>
              <a:t> de </a:t>
            </a:r>
            <a:r>
              <a:rPr lang="en-US" sz="1400" i="1" dirty="0" err="1">
                <a:latin typeface="+mn-lt"/>
                <a:cs typeface="+mn-cs"/>
              </a:rPr>
              <a:t>desfacere</a:t>
            </a:r>
            <a:endParaRPr lang="en-US" sz="1400" dirty="0">
              <a:latin typeface="+mn-lt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−"/>
              <a:defRPr/>
            </a:pPr>
            <a:r>
              <a:rPr lang="en-US" sz="1400" i="1" dirty="0" err="1">
                <a:latin typeface="+mn-lt"/>
                <a:cs typeface="+mn-cs"/>
              </a:rPr>
              <a:t>dar</a:t>
            </a:r>
            <a:r>
              <a:rPr lang="en-US" sz="1400" i="1" dirty="0">
                <a:latin typeface="+mn-lt"/>
                <a:cs typeface="+mn-cs"/>
              </a:rPr>
              <a:t> </a:t>
            </a:r>
            <a:r>
              <a:rPr lang="en-US" sz="1400" i="1" dirty="0" err="1">
                <a:latin typeface="+mn-lt"/>
                <a:cs typeface="+mn-cs"/>
              </a:rPr>
              <a:t>sa</a:t>
            </a:r>
            <a:r>
              <a:rPr lang="en-US" sz="1400" i="1" dirty="0">
                <a:latin typeface="+mn-lt"/>
                <a:cs typeface="+mn-cs"/>
              </a:rPr>
              <a:t> nu </a:t>
            </a:r>
            <a:r>
              <a:rPr lang="en-US" sz="1400" i="1" dirty="0" err="1">
                <a:latin typeface="+mn-lt"/>
                <a:cs typeface="+mn-cs"/>
              </a:rPr>
              <a:t>fim</a:t>
            </a:r>
            <a:r>
              <a:rPr lang="en-US" sz="1400" i="1" dirty="0">
                <a:latin typeface="+mn-lt"/>
                <a:cs typeface="+mn-cs"/>
              </a:rPr>
              <a:t> </a:t>
            </a:r>
            <a:r>
              <a:rPr lang="en-US" sz="1400" i="1" dirty="0" err="1">
                <a:latin typeface="+mn-lt"/>
                <a:cs typeface="+mn-cs"/>
              </a:rPr>
              <a:t>pacaliti</a:t>
            </a:r>
            <a:endParaRPr lang="en-US" sz="1400" dirty="0">
              <a:latin typeface="+mn-lt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−"/>
              <a:defRPr/>
            </a:pPr>
            <a:r>
              <a:rPr lang="en-US" sz="1400" i="1" dirty="0" err="1">
                <a:latin typeface="+mn-lt"/>
                <a:cs typeface="+mn-cs"/>
              </a:rPr>
              <a:t>dar</a:t>
            </a:r>
            <a:r>
              <a:rPr lang="en-US" sz="1400" i="1" dirty="0">
                <a:latin typeface="+mn-lt"/>
                <a:cs typeface="+mn-cs"/>
              </a:rPr>
              <a:t> </a:t>
            </a:r>
            <a:r>
              <a:rPr lang="en-US" sz="1400" i="1" dirty="0" err="1">
                <a:latin typeface="+mn-lt"/>
                <a:cs typeface="+mn-cs"/>
              </a:rPr>
              <a:t>sa</a:t>
            </a:r>
            <a:r>
              <a:rPr lang="en-US" sz="1400" i="1" dirty="0">
                <a:latin typeface="+mn-lt"/>
                <a:cs typeface="+mn-cs"/>
              </a:rPr>
              <a:t> </a:t>
            </a:r>
            <a:r>
              <a:rPr lang="en-US" sz="1400" i="1" dirty="0" err="1">
                <a:latin typeface="+mn-lt"/>
                <a:cs typeface="+mn-cs"/>
              </a:rPr>
              <a:t>vina</a:t>
            </a:r>
            <a:r>
              <a:rPr lang="en-US" sz="1400" i="1" dirty="0">
                <a:latin typeface="+mn-lt"/>
                <a:cs typeface="+mn-cs"/>
              </a:rPr>
              <a:t> </a:t>
            </a:r>
            <a:r>
              <a:rPr lang="en-US" sz="1400" i="1" dirty="0" err="1">
                <a:latin typeface="+mn-lt"/>
                <a:cs typeface="+mn-cs"/>
              </a:rPr>
              <a:t>cineva</a:t>
            </a:r>
            <a:r>
              <a:rPr lang="en-US" sz="1400" i="1" dirty="0">
                <a:latin typeface="+mn-lt"/>
                <a:cs typeface="+mn-cs"/>
              </a:rPr>
              <a:t> care </a:t>
            </a:r>
            <a:r>
              <a:rPr lang="en-US" sz="1400" i="1" dirty="0" err="1">
                <a:latin typeface="+mn-lt"/>
                <a:cs typeface="+mn-cs"/>
              </a:rPr>
              <a:t>sa</a:t>
            </a:r>
            <a:r>
              <a:rPr lang="en-US" sz="1400" i="1" dirty="0">
                <a:latin typeface="+mn-lt"/>
                <a:cs typeface="+mn-cs"/>
              </a:rPr>
              <a:t> fie in stare </a:t>
            </a:r>
            <a:r>
              <a:rPr lang="en-US" sz="1400" i="1" dirty="0" err="1">
                <a:latin typeface="+mn-lt"/>
                <a:cs typeface="+mn-cs"/>
              </a:rPr>
              <a:t>sa</a:t>
            </a:r>
            <a:r>
              <a:rPr lang="en-US" sz="1400" i="1" dirty="0">
                <a:latin typeface="+mn-lt"/>
                <a:cs typeface="+mn-cs"/>
              </a:rPr>
              <a:t> ne </a:t>
            </a:r>
            <a:r>
              <a:rPr lang="en-US" sz="1400" i="1" dirty="0" err="1">
                <a:latin typeface="+mn-lt"/>
                <a:cs typeface="+mn-cs"/>
              </a:rPr>
              <a:t>conduca</a:t>
            </a:r>
            <a:r>
              <a:rPr lang="en-US" sz="1400" i="1" dirty="0">
                <a:latin typeface="+mn-lt"/>
                <a:cs typeface="+mn-cs"/>
              </a:rPr>
              <a:t> </a:t>
            </a:r>
            <a:endParaRPr lang="en-US" sz="1400" dirty="0">
              <a:latin typeface="+mn-lt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−"/>
              <a:defRPr/>
            </a:pPr>
            <a:r>
              <a:rPr lang="en-US" sz="1400" i="1" dirty="0" err="1">
                <a:latin typeface="+mn-lt"/>
                <a:cs typeface="+mn-cs"/>
              </a:rPr>
              <a:t>depinde</a:t>
            </a:r>
            <a:r>
              <a:rPr lang="en-US" sz="1400" i="1" dirty="0">
                <a:latin typeface="+mn-lt"/>
                <a:cs typeface="+mn-cs"/>
              </a:rPr>
              <a:t> </a:t>
            </a:r>
            <a:r>
              <a:rPr lang="en-US" sz="1400" i="1" dirty="0" err="1">
                <a:latin typeface="+mn-lt"/>
                <a:cs typeface="+mn-cs"/>
              </a:rPr>
              <a:t>conditii</a:t>
            </a:r>
            <a:r>
              <a:rPr lang="en-US" sz="1400" i="1" dirty="0">
                <a:latin typeface="+mn-lt"/>
                <a:cs typeface="+mn-cs"/>
              </a:rPr>
              <a:t> </a:t>
            </a:r>
            <a:endParaRPr lang="en-US" sz="1400" dirty="0">
              <a:latin typeface="+mn-lt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Calibri" pitchFamily="34" charset="0"/>
              <a:buChar char="−"/>
              <a:defRPr/>
            </a:pPr>
            <a:r>
              <a:rPr lang="en-US" sz="1400" i="1" dirty="0" err="1">
                <a:latin typeface="+mn-lt"/>
                <a:cs typeface="+mn-cs"/>
              </a:rPr>
              <a:t>depinde</a:t>
            </a:r>
            <a:r>
              <a:rPr lang="en-US" sz="1400" i="1" dirty="0">
                <a:latin typeface="+mn-lt"/>
                <a:cs typeface="+mn-cs"/>
              </a:rPr>
              <a:t>, </a:t>
            </a:r>
            <a:r>
              <a:rPr lang="en-US" sz="1400" i="1" dirty="0" err="1">
                <a:latin typeface="+mn-lt"/>
                <a:cs typeface="+mn-cs"/>
              </a:rPr>
              <a:t>sa</a:t>
            </a:r>
            <a:r>
              <a:rPr lang="en-US" sz="1400" i="1" dirty="0">
                <a:latin typeface="+mn-lt"/>
                <a:cs typeface="+mn-cs"/>
              </a:rPr>
              <a:t> </a:t>
            </a:r>
            <a:r>
              <a:rPr lang="en-US" sz="1400" i="1" dirty="0" err="1">
                <a:latin typeface="+mn-lt"/>
                <a:cs typeface="+mn-cs"/>
              </a:rPr>
              <a:t>vad</a:t>
            </a:r>
            <a:r>
              <a:rPr lang="en-US" sz="1400" i="1" dirty="0">
                <a:latin typeface="+mn-lt"/>
                <a:cs typeface="+mn-cs"/>
              </a:rPr>
              <a:t> </a:t>
            </a:r>
            <a:r>
              <a:rPr lang="en-US" sz="1400" i="1" dirty="0" err="1">
                <a:latin typeface="+mn-lt"/>
                <a:cs typeface="+mn-cs"/>
              </a:rPr>
              <a:t>oamenii</a:t>
            </a:r>
            <a:r>
              <a:rPr lang="en-US" sz="1400" i="1" dirty="0">
                <a:latin typeface="+mn-lt"/>
                <a:cs typeface="+mn-cs"/>
              </a:rPr>
              <a:t>, </a:t>
            </a:r>
            <a:r>
              <a:rPr lang="en-US" sz="1400" i="1" dirty="0" err="1">
                <a:latin typeface="+mn-lt"/>
                <a:cs typeface="+mn-cs"/>
              </a:rPr>
              <a:t>sa</a:t>
            </a:r>
            <a:r>
              <a:rPr lang="en-US" sz="1400" i="1" dirty="0">
                <a:latin typeface="+mn-lt"/>
                <a:cs typeface="+mn-cs"/>
              </a:rPr>
              <a:t> </a:t>
            </a:r>
            <a:r>
              <a:rPr lang="en-US" sz="1400" i="1" dirty="0" err="1">
                <a:latin typeface="+mn-lt"/>
                <a:cs typeface="+mn-cs"/>
              </a:rPr>
              <a:t>vad</a:t>
            </a:r>
            <a:r>
              <a:rPr lang="en-US" sz="1400" i="1" dirty="0">
                <a:latin typeface="+mn-lt"/>
                <a:cs typeface="+mn-cs"/>
              </a:rPr>
              <a:t> </a:t>
            </a:r>
            <a:r>
              <a:rPr lang="en-US" sz="1400" i="1" dirty="0" err="1">
                <a:latin typeface="+mn-lt"/>
                <a:cs typeface="+mn-cs"/>
              </a:rPr>
              <a:t>unde</a:t>
            </a:r>
            <a:r>
              <a:rPr lang="en-US" sz="1400" i="1" dirty="0">
                <a:latin typeface="+mn-lt"/>
                <a:cs typeface="+mn-cs"/>
              </a:rPr>
              <a:t> </a:t>
            </a:r>
            <a:r>
              <a:rPr lang="en-US" sz="1400" i="1" dirty="0" err="1">
                <a:latin typeface="+mn-lt"/>
                <a:cs typeface="+mn-cs"/>
              </a:rPr>
              <a:t>este</a:t>
            </a:r>
            <a:endParaRPr lang="en-US" sz="1400" dirty="0">
              <a:latin typeface="+mn-lt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32240" y="1700213"/>
            <a:ext cx="2411760" cy="83099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o-RO" sz="1200" dirty="0">
                <a:latin typeface="+mn-lt"/>
                <a:cs typeface="+mn-cs"/>
              </a:rPr>
              <a:t>Chestionare aplicate unui numar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o-RO" sz="1200" dirty="0">
                <a:latin typeface="+mn-lt"/>
                <a:cs typeface="+mn-cs"/>
              </a:rPr>
              <a:t>60 legumicultori aleator chestionati in comuna Vidra judetul Ilfov, Sep. 2012</a:t>
            </a:r>
            <a:endParaRPr lang="en-US" sz="1200" dirty="0">
              <a:latin typeface="+mn-lt"/>
              <a:cs typeface="+mn-cs"/>
            </a:endParaRPr>
          </a:p>
        </p:txBody>
      </p:sp>
      <p:sp>
        <p:nvSpPr>
          <p:cNvPr id="22534" name="Title 6"/>
          <p:cNvSpPr>
            <a:spLocks noGrp="1"/>
          </p:cNvSpPr>
          <p:nvPr>
            <p:ph type="title"/>
          </p:nvPr>
        </p:nvSpPr>
        <p:spPr>
          <a:xfrm>
            <a:off x="251520" y="1052736"/>
            <a:ext cx="7845425" cy="576262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sz="3200" dirty="0" smtClean="0"/>
              <a:t/>
            </a:r>
            <a:br>
              <a:rPr sz="3200" dirty="0" smtClean="0"/>
            </a:br>
            <a:r>
              <a:rPr sz="2000" dirty="0" smtClean="0"/>
              <a:t>DEZVOLTAREA FORMELOR ASOCIATIVE CARE AU SCOP SUSTINEREA FERMIERILOR  </a:t>
            </a:r>
            <a:r>
              <a:rPr sz="2000" b="0" dirty="0" smtClean="0"/>
              <a:t>(nu reprezentare)</a:t>
            </a:r>
            <a:endParaRPr lang="en-GB" sz="2000" b="0" dirty="0" smtClean="0"/>
          </a:p>
        </p:txBody>
      </p:sp>
    </p:spTree>
    <p:extLst>
      <p:ext uri="{BB962C8B-B14F-4D97-AF65-F5344CB8AC3E}">
        <p14:creationId xmlns:p14="http://schemas.microsoft.com/office/powerpoint/2010/main" val="172616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6"/>
          <p:cNvSpPr>
            <a:spLocks noGrp="1"/>
          </p:cNvSpPr>
          <p:nvPr>
            <p:ph type="title"/>
          </p:nvPr>
        </p:nvSpPr>
        <p:spPr>
          <a:xfrm>
            <a:off x="468313" y="1196975"/>
            <a:ext cx="8496300" cy="576263"/>
          </a:xfrm>
        </p:spPr>
        <p:txBody>
          <a:bodyPr>
            <a:normAutofit fontScale="90000"/>
          </a:bodyPr>
          <a:lstStyle/>
          <a:p>
            <a:pPr algn="just" eaLnBrk="1" hangingPunct="1"/>
            <a:r>
              <a:rPr lang="ro-RO" sz="2800" dirty="0" smtClean="0"/>
              <a:t>Aspecte importante în dezvoltarea </a:t>
            </a:r>
            <a:r>
              <a:rPr lang="ro-RO" sz="2800" dirty="0" smtClean="0"/>
              <a:t>de inițiative antreprenoriale</a:t>
            </a:r>
            <a:endParaRPr lang="en-US" sz="2800" dirty="0" smtClean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713" y="1687513"/>
            <a:ext cx="7620000" cy="411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87450" y="5805488"/>
            <a:ext cx="5832475" cy="21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GB" sz="1200" dirty="0" err="1">
                <a:solidFill>
                  <a:schemeClr val="tx1"/>
                </a:solidFill>
              </a:rPr>
              <a:t>Sursa</a:t>
            </a:r>
            <a:r>
              <a:rPr lang="en-GB" sz="1200" dirty="0">
                <a:solidFill>
                  <a:schemeClr val="tx1"/>
                </a:solidFill>
              </a:rPr>
              <a:t>: </a:t>
            </a:r>
            <a:r>
              <a:rPr lang="ro-RO" sz="1200" dirty="0" smtClean="0">
                <a:solidFill>
                  <a:schemeClr val="tx1"/>
                </a:solidFill>
              </a:rPr>
              <a:t>Cercetare Prometeus, </a:t>
            </a:r>
            <a:r>
              <a:rPr lang="en-GB" sz="1200" dirty="0" smtClean="0">
                <a:solidFill>
                  <a:schemeClr val="tx1"/>
                </a:solidFill>
              </a:rPr>
              <a:t>,</a:t>
            </a:r>
            <a:r>
              <a:rPr lang="ro-RO" sz="1200" dirty="0" smtClean="0">
                <a:solidFill>
                  <a:schemeClr val="tx1"/>
                </a:solidFill>
              </a:rPr>
              <a:t> </a:t>
            </a:r>
            <a:r>
              <a:rPr lang="en-GB" sz="1200" dirty="0" err="1">
                <a:solidFill>
                  <a:schemeClr val="tx1"/>
                </a:solidFill>
              </a:rPr>
              <a:t>prelucr</a:t>
            </a:r>
            <a:r>
              <a:rPr lang="ro-RO" sz="1200" dirty="0">
                <a:solidFill>
                  <a:schemeClr val="tx1"/>
                </a:solidFill>
              </a:rPr>
              <a:t>ări ICCV </a:t>
            </a:r>
            <a:r>
              <a:rPr lang="ro-RO" sz="1200" dirty="0" smtClean="0">
                <a:solidFill>
                  <a:schemeClr val="tx1"/>
                </a:solidFill>
              </a:rPr>
              <a:t>2012 - </a:t>
            </a:r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5692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6"/>
          <p:cNvSpPr>
            <a:spLocks noGrp="1"/>
          </p:cNvSpPr>
          <p:nvPr>
            <p:ph type="title"/>
          </p:nvPr>
        </p:nvSpPr>
        <p:spPr>
          <a:xfrm>
            <a:off x="468313" y="1196975"/>
            <a:ext cx="8229600" cy="576263"/>
          </a:xfrm>
        </p:spPr>
        <p:txBody>
          <a:bodyPr/>
          <a:lstStyle/>
          <a:p>
            <a:pPr algn="just" eaLnBrk="1" hangingPunct="1"/>
            <a:r>
              <a:rPr lang="ro-RO" sz="2800" dirty="0" smtClean="0"/>
              <a:t>Implicarea în dezvoltarea comunității</a:t>
            </a:r>
            <a:endParaRPr lang="en-US" sz="2800" dirty="0" smtClean="0"/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906588"/>
            <a:ext cx="6624638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87450" y="5732463"/>
            <a:ext cx="5832475" cy="2174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GB" sz="1200" dirty="0" err="1">
                <a:solidFill>
                  <a:schemeClr val="tx1"/>
                </a:solidFill>
              </a:rPr>
              <a:t>Sursa</a:t>
            </a:r>
            <a:r>
              <a:rPr lang="en-GB" sz="1200" dirty="0">
                <a:solidFill>
                  <a:schemeClr val="tx1"/>
                </a:solidFill>
              </a:rPr>
              <a:t>: </a:t>
            </a:r>
            <a:r>
              <a:rPr lang="ro-RO" sz="1200" dirty="0">
                <a:solidFill>
                  <a:schemeClr val="tx1"/>
                </a:solidFill>
              </a:rPr>
              <a:t>cercetare Prometeus</a:t>
            </a:r>
            <a:r>
              <a:rPr lang="en-GB" sz="1200" dirty="0">
                <a:solidFill>
                  <a:schemeClr val="tx1"/>
                </a:solidFill>
              </a:rPr>
              <a:t>,</a:t>
            </a:r>
            <a:r>
              <a:rPr lang="ro-RO" sz="1200" dirty="0">
                <a:solidFill>
                  <a:schemeClr val="tx1"/>
                </a:solidFill>
              </a:rPr>
              <a:t> </a:t>
            </a:r>
            <a:r>
              <a:rPr lang="en-GB" sz="1200" dirty="0" err="1">
                <a:solidFill>
                  <a:schemeClr val="tx1"/>
                </a:solidFill>
              </a:rPr>
              <a:t>prelucr</a:t>
            </a:r>
            <a:r>
              <a:rPr lang="ro-RO" sz="1200" dirty="0">
                <a:solidFill>
                  <a:schemeClr val="tx1"/>
                </a:solidFill>
              </a:rPr>
              <a:t>ări ICCV 2012</a:t>
            </a:r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8327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852" y="2000240"/>
            <a:ext cx="7615262" cy="4240211"/>
          </a:xfrm>
        </p:spPr>
        <p:txBody>
          <a:bodyPr/>
          <a:lstStyle/>
          <a:p>
            <a:pPr lvl="0">
              <a:buNone/>
            </a:pPr>
            <a:r>
              <a:rPr lang="en-US" sz="2400" b="1" i="0" u="sng" dirty="0" err="1" smtClean="0">
                <a:solidFill>
                  <a:srgbClr val="002060"/>
                </a:solidFill>
              </a:rPr>
              <a:t>Tipuri</a:t>
            </a:r>
            <a:r>
              <a:rPr lang="en-US" sz="2400" b="1" i="0" u="sng" dirty="0" smtClean="0">
                <a:solidFill>
                  <a:srgbClr val="002060"/>
                </a:solidFill>
              </a:rPr>
              <a:t> de </a:t>
            </a:r>
            <a:r>
              <a:rPr lang="en-US" sz="2400" b="1" i="0" u="sng" dirty="0" err="1" smtClean="0">
                <a:solidFill>
                  <a:srgbClr val="002060"/>
                </a:solidFill>
              </a:rPr>
              <a:t>asociere</a:t>
            </a:r>
            <a:r>
              <a:rPr lang="en-US" sz="2400" b="1" i="0" u="sng" dirty="0" smtClean="0">
                <a:solidFill>
                  <a:srgbClr val="002060"/>
                </a:solidFill>
              </a:rPr>
              <a:t> in </a:t>
            </a:r>
            <a:r>
              <a:rPr lang="en-US" sz="2400" b="1" i="0" u="sng" dirty="0" err="1" smtClean="0">
                <a:solidFill>
                  <a:srgbClr val="002060"/>
                </a:solidFill>
              </a:rPr>
              <a:t>comunitatile</a:t>
            </a:r>
            <a:r>
              <a:rPr lang="en-US" sz="2400" b="1" i="0" u="sng" dirty="0" smtClean="0">
                <a:solidFill>
                  <a:srgbClr val="002060"/>
                </a:solidFill>
              </a:rPr>
              <a:t> </a:t>
            </a:r>
            <a:r>
              <a:rPr lang="en-US" sz="2400" b="1" i="0" u="sng" dirty="0" err="1" smtClean="0">
                <a:solidFill>
                  <a:srgbClr val="002060"/>
                </a:solidFill>
              </a:rPr>
              <a:t>rurale</a:t>
            </a:r>
            <a:r>
              <a:rPr lang="ro-RO" sz="2400" b="1" i="0" u="sng" dirty="0" smtClean="0">
                <a:solidFill>
                  <a:srgbClr val="002060"/>
                </a:solidFill>
              </a:rPr>
              <a:t>:</a:t>
            </a:r>
          </a:p>
          <a:p>
            <a:pPr lvl="0">
              <a:buNone/>
            </a:pPr>
            <a:endParaRPr lang="ro-RO" sz="800" i="0" dirty="0" smtClean="0">
              <a:solidFill>
                <a:srgbClr val="C00000"/>
              </a:solidFill>
            </a:endParaRPr>
          </a:p>
          <a:p>
            <a:pPr lvl="0"/>
            <a:r>
              <a:rPr lang="it-IT" sz="1800" i="0" dirty="0" smtClean="0">
                <a:solidFill>
                  <a:srgbClr val="002060"/>
                </a:solidFill>
              </a:rPr>
              <a:t>In functie de scop: </a:t>
            </a:r>
          </a:p>
          <a:p>
            <a:pPr lvl="1"/>
            <a:r>
              <a:rPr lang="it-IT" sz="1400" dirty="0"/>
              <a:t>De productie, de consum, de </a:t>
            </a:r>
            <a:r>
              <a:rPr lang="it-IT" sz="1400" dirty="0" smtClean="0"/>
              <a:t>utilizare a instalatiilor, de prestare servicii</a:t>
            </a:r>
            <a:endParaRPr lang="it-IT" sz="1400" dirty="0"/>
          </a:p>
          <a:p>
            <a:pPr lvl="1"/>
            <a:r>
              <a:rPr lang="it-IT" sz="1400" dirty="0" smtClean="0"/>
              <a:t>For profit, not-for-profit, non-profit</a:t>
            </a:r>
          </a:p>
          <a:p>
            <a:pPr lvl="0"/>
            <a:r>
              <a:rPr lang="it-IT" sz="1800" i="0" dirty="0" smtClean="0">
                <a:solidFill>
                  <a:srgbClr val="002060"/>
                </a:solidFill>
              </a:rPr>
              <a:t>In functie de resursele puse la comun:</a:t>
            </a:r>
          </a:p>
          <a:p>
            <a:pPr lvl="1"/>
            <a:r>
              <a:rPr lang="it-IT" sz="1400" dirty="0" smtClean="0"/>
              <a:t>Teren agricol, paduri, pasuni, instalatii (de apa, energetice etc), utilaje, spatii comerciale sau necomerciale etc.</a:t>
            </a:r>
          </a:p>
          <a:p>
            <a:pPr lvl="1"/>
            <a:r>
              <a:rPr lang="it-IT" sz="1400" dirty="0" smtClean="0"/>
              <a:t>Resurse </a:t>
            </a:r>
            <a:r>
              <a:rPr lang="it-IT" sz="1400" dirty="0"/>
              <a:t>umane (forta de munca</a:t>
            </a:r>
            <a:r>
              <a:rPr lang="it-IT" sz="1400" dirty="0" smtClean="0"/>
              <a:t>)</a:t>
            </a:r>
          </a:p>
          <a:p>
            <a:pPr lvl="0"/>
            <a:r>
              <a:rPr lang="it-IT" sz="1800" i="0" dirty="0" smtClean="0">
                <a:solidFill>
                  <a:srgbClr val="002060"/>
                </a:solidFill>
              </a:rPr>
              <a:t>In functie de tipul de asociere:</a:t>
            </a:r>
          </a:p>
          <a:p>
            <a:pPr lvl="1"/>
            <a:r>
              <a:rPr lang="it-IT" sz="1400" dirty="0" smtClean="0"/>
              <a:t>Societati comerciale, asociatii familiale, ONG-uri, cooperative agricole si ne-agricole, institutii financiare nebancare</a:t>
            </a:r>
            <a:r>
              <a:rPr lang="ro-RO" sz="1400" dirty="0" smtClean="0"/>
              <a:t> (CAR-uri, cooperative de credit etc.)</a:t>
            </a:r>
            <a:endParaRPr lang="it-IT" sz="1400" dirty="0" smtClean="0"/>
          </a:p>
          <a:p>
            <a:pPr lvl="1"/>
            <a:r>
              <a:rPr lang="it-IT" sz="1400" i="0" dirty="0" smtClean="0">
                <a:solidFill>
                  <a:srgbClr val="002060"/>
                </a:solidFill>
              </a:rPr>
              <a:t>Obsti, composesorate, comunitati de avere etc.</a:t>
            </a:r>
          </a:p>
          <a:p>
            <a:pPr lvl="0"/>
            <a:endParaRPr lang="ro-RO" sz="2400" i="0" dirty="0" smtClean="0">
              <a:solidFill>
                <a:srgbClr val="00206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770781" y="1124744"/>
            <a:ext cx="8208912" cy="87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ro-RO" sz="4400" b="1" kern="1200" dirty="0" smtClean="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2060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2060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2060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2060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2060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2060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2060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2060"/>
                </a:solidFill>
                <a:latin typeface="Calibri" pitchFamily="34" charset="0"/>
              </a:defRPr>
            </a:lvl9pPr>
          </a:lstStyle>
          <a:p>
            <a:pPr algn="l"/>
            <a:r>
              <a:rPr lang="vi-VN" sz="2000" dirty="0" smtClean="0"/>
              <a:t>Modele alternative de asociere în </a:t>
            </a:r>
            <a:r>
              <a:rPr lang="ro-RO" sz="2000" dirty="0" smtClean="0"/>
              <a:t>spațiul rural</a:t>
            </a:r>
            <a:endParaRPr lang="vi-VN" sz="2400" dirty="0"/>
          </a:p>
        </p:txBody>
      </p:sp>
    </p:spTree>
    <p:extLst>
      <p:ext uri="{BB962C8B-B14F-4D97-AF65-F5344CB8AC3E}">
        <p14:creationId xmlns:p14="http://schemas.microsoft.com/office/powerpoint/2010/main" val="37759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580" y="1052736"/>
            <a:ext cx="7956884" cy="936104"/>
          </a:xfrm>
        </p:spPr>
        <p:txBody>
          <a:bodyPr>
            <a:noAutofit/>
          </a:bodyPr>
          <a:lstStyle/>
          <a:p>
            <a:pPr algn="l"/>
            <a:r>
              <a:rPr lang="ro-RO" sz="2400" dirty="0" smtClean="0"/>
              <a:t>Recomandări</a:t>
            </a:r>
            <a:r>
              <a:rPr lang="es-ES" sz="2400" dirty="0" smtClean="0"/>
              <a:t> </a:t>
            </a:r>
            <a:r>
              <a:rPr lang="ro-RO" sz="2400" dirty="0" smtClean="0"/>
              <a:t>pentru sprijinirea formelor de </a:t>
            </a:r>
            <a:r>
              <a:rPr lang="es-ES" sz="2400" dirty="0" err="1" smtClean="0"/>
              <a:t>asoci</a:t>
            </a:r>
            <a:r>
              <a:rPr lang="ro-RO" sz="2400" dirty="0" smtClean="0"/>
              <a:t>ere</a:t>
            </a:r>
            <a:r>
              <a:rPr lang="es-ES" sz="2400" dirty="0" smtClean="0"/>
              <a:t> </a:t>
            </a:r>
            <a:r>
              <a:rPr lang="es-ES" sz="2400" dirty="0" err="1"/>
              <a:t>cu</a:t>
            </a:r>
            <a:r>
              <a:rPr lang="es-ES" sz="2400" dirty="0"/>
              <a:t> </a:t>
            </a:r>
            <a:r>
              <a:rPr lang="es-ES" sz="2400" dirty="0" err="1"/>
              <a:t>scop</a:t>
            </a:r>
            <a:r>
              <a:rPr lang="es-ES" sz="2400" dirty="0"/>
              <a:t> </a:t>
            </a:r>
            <a:r>
              <a:rPr lang="es-ES" sz="2400" dirty="0" err="1" smtClean="0"/>
              <a:t>economic</a:t>
            </a:r>
            <a:r>
              <a:rPr lang="ro-RO" sz="2400" dirty="0" smtClean="0"/>
              <a:t> în mediul rural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67544" y="2060848"/>
            <a:ext cx="4038600" cy="3877891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ro-RO" sz="1400" b="1" i="0" dirty="0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I</a:t>
            </a:r>
            <a:r>
              <a:rPr lang="vi-VN" sz="1400" b="1" i="0" dirty="0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dentificarea </a:t>
            </a:r>
            <a:r>
              <a:rPr lang="vi-VN" sz="1400" b="1" i="0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oportunităților de dezvoltare</a:t>
            </a:r>
            <a:r>
              <a:rPr lang="vi-VN" sz="1400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ro-RO" sz="140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economică și </a:t>
            </a:r>
            <a:r>
              <a:rPr lang="vi-VN" sz="140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agricolă </a:t>
            </a:r>
            <a:r>
              <a:rPr lang="vi-VN" sz="14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ale regiunii; </a:t>
            </a:r>
          </a:p>
          <a:p>
            <a:pPr>
              <a:buFont typeface="Arial" charset="0"/>
              <a:buChar char="•"/>
              <a:defRPr/>
            </a:pPr>
            <a:r>
              <a:rPr lang="vi-VN" sz="1400" b="1" i="0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Cartografierea regiunii </a:t>
            </a:r>
            <a:r>
              <a:rPr lang="vi-VN" sz="14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din punct de vedere al potențialului</a:t>
            </a:r>
            <a:r>
              <a:rPr lang="ro-RO" sz="14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vi-VN" sz="14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agricol, dar și al potențialelor piețe de </a:t>
            </a:r>
            <a:r>
              <a:rPr lang="vi-VN" sz="140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desfacere</a:t>
            </a:r>
            <a:endParaRPr lang="ro-RO" sz="140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>
              <a:buFont typeface="Arial" charset="0"/>
              <a:buChar char="•"/>
              <a:defRPr/>
            </a:pPr>
            <a:r>
              <a:rPr lang="vi-VN" sz="1400" b="1" i="0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Colaborarea cu autoritățile locale</a:t>
            </a:r>
            <a:r>
              <a:rPr lang="vi-VN" sz="14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, care trebuie încurajate </a:t>
            </a:r>
            <a:r>
              <a:rPr lang="ro-RO" sz="14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vi-VN" sz="14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să concesioneze asociațiilor agricole infrastructura </a:t>
            </a:r>
            <a:r>
              <a:rPr lang="ro-RO" sz="14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vi-VN" sz="14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imobiliară nefolosită din comună: silozurile de legume și </a:t>
            </a:r>
            <a:r>
              <a:rPr lang="ro-RO" sz="14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vi-VN" sz="14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fructe, depozitele de cereale etc., pentru ca acestea să le poată moderniza și utiliza în activitatea </a:t>
            </a:r>
            <a:r>
              <a:rPr lang="ro-RO" sz="14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vi-VN" sz="14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lor. </a:t>
            </a:r>
            <a:endParaRPr lang="ro-RO" sz="1400" dirty="0" smtClean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 lvl="0">
              <a:buFont typeface="Arial" charset="0"/>
              <a:buChar char="•"/>
              <a:defRPr/>
            </a:pPr>
            <a:r>
              <a:rPr lang="vi-VN" sz="1400" b="1" i="0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Crearea de rețele informale </a:t>
            </a:r>
            <a:r>
              <a:rPr lang="vi-VN" sz="1400" dirty="0">
                <a:solidFill>
                  <a:srgbClr val="002060"/>
                </a:solidFill>
                <a:latin typeface="Times New Roman"/>
              </a:rPr>
              <a:t>de mici producători prin furnizarea, într-o primă fază, de cursuri utile fiecăruia în parte. Ex. standardele europene în agricultură: norme de igienă, metode de certificare </a:t>
            </a:r>
            <a:r>
              <a:rPr lang="ro-RO" sz="1400" dirty="0">
                <a:solidFill>
                  <a:srgbClr val="002060"/>
                </a:solidFill>
              </a:rPr>
              <a:t> </a:t>
            </a:r>
            <a:r>
              <a:rPr lang="vi-VN" sz="1400" dirty="0">
                <a:solidFill>
                  <a:srgbClr val="002060"/>
                </a:solidFill>
                <a:latin typeface="Times New Roman"/>
              </a:rPr>
              <a:t>bio etc.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44008" y="2132856"/>
            <a:ext cx="4038600" cy="3661867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vi-VN" sz="1400" b="1" i="0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Susținerea unui grup de inițiativă </a:t>
            </a:r>
            <a:r>
              <a:rPr lang="vi-VN" sz="14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puternic din comunitate, capabil să coaguleze grupul și să definească obiectivele</a:t>
            </a:r>
            <a:r>
              <a:rPr lang="vi-VN" sz="140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;</a:t>
            </a:r>
            <a:endParaRPr lang="vi-VN" sz="140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pPr>
              <a:buFont typeface="Arial" charset="0"/>
              <a:buChar char="•"/>
              <a:defRPr/>
            </a:pPr>
            <a:r>
              <a:rPr lang="vi-VN" sz="1400" b="1" i="0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Oferirea de consultanță tehnică </a:t>
            </a:r>
            <a:r>
              <a:rPr lang="vi-VN" sz="14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în legătură cu funcționarea diverselor forme asociative, aspecte </a:t>
            </a:r>
            <a:r>
              <a:rPr lang="ro-RO" sz="14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 </a:t>
            </a:r>
            <a:r>
              <a:rPr lang="vi-VN" sz="14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fiscale, contabile etc.;  </a:t>
            </a:r>
          </a:p>
          <a:p>
            <a:pPr>
              <a:buFont typeface="Arial" charset="0"/>
              <a:buChar char="•"/>
              <a:defRPr/>
            </a:pPr>
            <a:r>
              <a:rPr lang="vi-VN" sz="1400" b="1" i="0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Consultanță pe plan de afacere </a:t>
            </a:r>
            <a:r>
              <a:rPr lang="vi-VN" sz="14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și pe crearea de mărci (comunitare); </a:t>
            </a:r>
          </a:p>
          <a:p>
            <a:pPr>
              <a:buFont typeface="Arial" charset="0"/>
              <a:buChar char="•"/>
              <a:defRPr/>
            </a:pPr>
            <a:r>
              <a:rPr lang="vi-VN" sz="140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Organizarea </a:t>
            </a:r>
            <a:r>
              <a:rPr lang="vi-VN" sz="14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de </a:t>
            </a:r>
            <a:r>
              <a:rPr lang="vi-VN" sz="1400" b="1" i="0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târguri de produse</a:t>
            </a:r>
            <a:r>
              <a:rPr lang="vi-VN" sz="14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; </a:t>
            </a:r>
          </a:p>
          <a:p>
            <a:pPr>
              <a:buFont typeface="Arial" charset="0"/>
              <a:buChar char="•"/>
              <a:defRPr/>
            </a:pPr>
            <a:r>
              <a:rPr lang="vi-VN" sz="140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Organizarea </a:t>
            </a:r>
            <a:r>
              <a:rPr lang="vi-VN" sz="14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de </a:t>
            </a:r>
            <a:r>
              <a:rPr lang="vi-VN" sz="1400" b="1" i="0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vizite de studiu </a:t>
            </a:r>
            <a:r>
              <a:rPr lang="vi-VN" sz="14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la asociații deja formate; </a:t>
            </a:r>
          </a:p>
          <a:p>
            <a:pPr>
              <a:buFont typeface="Arial" charset="0"/>
              <a:buChar char="•"/>
              <a:defRPr/>
            </a:pPr>
            <a:r>
              <a:rPr lang="vi-VN" sz="1400" b="1" i="0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Facilitarea accesului la capital</a:t>
            </a:r>
            <a:r>
              <a:rPr lang="vi-VN" sz="1400" dirty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.</a:t>
            </a:r>
            <a:endParaRPr lang="en-US" sz="1400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  <a:p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107504" y="6453336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400" dirty="0" smtClean="0"/>
              <a:t>(sursa: CRPE)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394556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928670"/>
            <a:ext cx="8229600" cy="1143000"/>
          </a:xfrm>
        </p:spPr>
        <p:txBody>
          <a:bodyPr>
            <a:normAutofit/>
          </a:bodyPr>
          <a:lstStyle/>
          <a:p>
            <a:r>
              <a:rPr sz="3600">
                <a:latin typeface="Calibri" pitchFamily="34" charset="0"/>
                <a:cs typeface="Calibri" pitchFamily="34" charset="0"/>
              </a:rPr>
              <a:t>INSTITUTUL DE ECONOMIE SOCIALĂ</a:t>
            </a:r>
            <a:endParaRPr lang="ro-RO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0166" y="1785927"/>
            <a:ext cx="7186634" cy="4000528"/>
          </a:xfrm>
        </p:spPr>
        <p:txBody>
          <a:bodyPr/>
          <a:lstStyle/>
          <a:p>
            <a:pPr>
              <a:buNone/>
            </a:pPr>
            <a:endParaRPr lang="en-US" i="0" dirty="0" smtClean="0"/>
          </a:p>
          <a:p>
            <a:pPr>
              <a:buNone/>
            </a:pPr>
            <a:r>
              <a:rPr lang="ro-RO" i="0" dirty="0" smtClean="0">
                <a:solidFill>
                  <a:srgbClr val="002060"/>
                </a:solidFill>
              </a:rPr>
              <a:t>CONTACT</a:t>
            </a:r>
            <a:r>
              <a:rPr lang="ro-RO" i="0" dirty="0" smtClean="0"/>
              <a:t>	</a:t>
            </a:r>
            <a:r>
              <a:rPr lang="ro-RO" i="0" dirty="0" smtClean="0">
                <a:hlinkClick r:id="rId2"/>
              </a:rPr>
              <a:t>WWW.IES.ORG.RO</a:t>
            </a:r>
            <a:r>
              <a:rPr lang="ro-RO" i="0" dirty="0" smtClean="0"/>
              <a:t> </a:t>
            </a:r>
            <a:endParaRPr lang="en-US" i="0" dirty="0" smtClean="0"/>
          </a:p>
          <a:p>
            <a:pPr>
              <a:buNone/>
            </a:pPr>
            <a:endParaRPr lang="ro-RO" i="0" dirty="0" smtClean="0"/>
          </a:p>
          <a:p>
            <a:pPr>
              <a:buNone/>
            </a:pPr>
            <a:endParaRPr lang="ro-RO" sz="800" i="0" dirty="0" smtClean="0"/>
          </a:p>
          <a:p>
            <a:r>
              <a:rPr lang="ro-RO" sz="2400" b="1" i="0" dirty="0" smtClean="0">
                <a:solidFill>
                  <a:srgbClr val="002060"/>
                </a:solidFill>
              </a:rPr>
              <a:t>Adrian </a:t>
            </a:r>
            <a:r>
              <a:rPr lang="ro-RO" sz="2400" b="1" i="0" dirty="0" smtClean="0">
                <a:solidFill>
                  <a:srgbClr val="002060"/>
                </a:solidFill>
              </a:rPr>
              <a:t>Secal </a:t>
            </a:r>
            <a:r>
              <a:rPr lang="ro-RO" sz="2400" i="0" dirty="0" smtClean="0">
                <a:solidFill>
                  <a:srgbClr val="002060"/>
                </a:solidFill>
              </a:rPr>
              <a:t>-</a:t>
            </a:r>
            <a:r>
              <a:rPr lang="ro-RO" sz="2400" i="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o-RO" sz="2400" i="0" dirty="0" smtClean="0">
                <a:solidFill>
                  <a:srgbClr val="002060"/>
                </a:solidFill>
              </a:rPr>
              <a:t>Coordonator IES </a:t>
            </a:r>
            <a:r>
              <a:rPr lang="ro-RO" sz="2400" i="0" dirty="0" smtClean="0">
                <a:solidFill>
                  <a:srgbClr val="002060"/>
                </a:solidFill>
                <a:hlinkClick r:id="rId3"/>
              </a:rPr>
              <a:t>adrian.secal@fdsc.ro</a:t>
            </a:r>
            <a:r>
              <a:rPr lang="ro-RO" sz="2400" i="0" dirty="0" smtClean="0">
                <a:solidFill>
                  <a:srgbClr val="002060"/>
                </a:solidFill>
              </a:rPr>
              <a:t> </a:t>
            </a:r>
            <a:endParaRPr lang="en-US" sz="2400" i="0" dirty="0" smtClean="0">
              <a:solidFill>
                <a:srgbClr val="002060"/>
              </a:solidFill>
            </a:endParaRPr>
          </a:p>
          <a:p>
            <a:endParaRPr lang="en-US" sz="2400" i="0" dirty="0" smtClean="0">
              <a:solidFill>
                <a:srgbClr val="002060"/>
              </a:solidFill>
            </a:endParaRPr>
          </a:p>
          <a:p>
            <a:pPr algn="r">
              <a:buNone/>
            </a:pPr>
            <a:r>
              <a:rPr lang="en-US" sz="2800" b="1" i="0" dirty="0" smtClean="0">
                <a:solidFill>
                  <a:srgbClr val="002060"/>
                </a:solidFill>
              </a:rPr>
              <a:t>V</a:t>
            </a:r>
            <a:r>
              <a:rPr lang="ro-RO" sz="2800" b="1" i="0" dirty="0" smtClean="0">
                <a:solidFill>
                  <a:srgbClr val="002060"/>
                </a:solidFill>
              </a:rPr>
              <a:t>Ă MULȚUMIM!</a:t>
            </a:r>
          </a:p>
        </p:txBody>
      </p:sp>
    </p:spTree>
    <p:extLst>
      <p:ext uri="{BB962C8B-B14F-4D97-AF65-F5344CB8AC3E}">
        <p14:creationId xmlns:p14="http://schemas.microsoft.com/office/powerpoint/2010/main" val="56719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2614</TotalTime>
  <Words>1498</Words>
  <Application>Microsoft Office PowerPoint</Application>
  <PresentationFormat>On-screen Show (4:3)</PresentationFormat>
  <Paragraphs>158</Paragraphs>
  <Slides>26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Office Theme</vt:lpstr>
      <vt:lpstr>Microsoft Excel Chart</vt:lpstr>
      <vt:lpstr>Asocierea – o șansă pentru dezvoltarea comunităților rurale </vt:lpstr>
      <vt:lpstr>PowerPoint Presentation</vt:lpstr>
      <vt:lpstr>Sumar</vt:lpstr>
      <vt:lpstr>1. Spațiul rural românesc – câteva date</vt:lpstr>
      <vt:lpstr>1. Comunitatea rurală în prezent</vt:lpstr>
      <vt:lpstr>1.2 Populația ocupată în România după statutul profesional 2010</vt:lpstr>
      <vt:lpstr>1.3 Satisfacția populației din mediul rural față de venituri</vt:lpstr>
      <vt:lpstr>Exploatații agricole în UE - 2007</vt:lpstr>
      <vt:lpstr>Suprafața medie pe exploatație agricolă în UE - 2007</vt:lpstr>
      <vt:lpstr>Exploatații agricole în România - 2010</vt:lpstr>
      <vt:lpstr>  </vt:lpstr>
      <vt:lpstr>Niste fapte si niste motive (INSSE, 2010)</vt:lpstr>
      <vt:lpstr>Provocări de natură economică și antreprenorială</vt:lpstr>
      <vt:lpstr>PowerPoint Presentation</vt:lpstr>
      <vt:lpstr>2. Economia socială o soluție pentru mediul rural</vt:lpstr>
      <vt:lpstr>2. Economia socială – întreprinderi sociale, antreprenoriat social, afacere socială</vt:lpstr>
      <vt:lpstr> </vt:lpstr>
      <vt:lpstr>2. Economia socială – premise antreprenoriat social</vt:lpstr>
      <vt:lpstr>PowerPoint Presentation</vt:lpstr>
      <vt:lpstr>3. Asocierea în mediul rural:</vt:lpstr>
      <vt:lpstr> DEZVOLTAREA FORMELOR ASOCIATIVE CARE AU SCOP SUSTINEREA FERMIERILOR  (nu reprezentare)</vt:lpstr>
      <vt:lpstr>Aspecte importante în dezvoltarea de inițiative antreprenoriale</vt:lpstr>
      <vt:lpstr>Implicarea în dezvoltarea comunității</vt:lpstr>
      <vt:lpstr>PowerPoint Presentation</vt:lpstr>
      <vt:lpstr>Recomandări pentru sprijinirea formelor de asociere cu scop economic în mediul rural</vt:lpstr>
      <vt:lpstr>INSTITUTUL DE ECONOMIE SOCIALĂ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IoanaS</dc:creator>
  <cp:lastModifiedBy>adrian secal</cp:lastModifiedBy>
  <cp:revision>45</cp:revision>
  <cp:lastPrinted>2012-12-13T16:22:12Z</cp:lastPrinted>
  <dcterms:created xsi:type="dcterms:W3CDTF">2011-07-28T14:25:33Z</dcterms:created>
  <dcterms:modified xsi:type="dcterms:W3CDTF">2012-12-14T13:40:31Z</dcterms:modified>
</cp:coreProperties>
</file>